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Calibri (MS) Bold" panose="020B0604020202020204" charset="0"/>
      <p:regular r:id="rId40"/>
    </p:embeddedFont>
    <p:embeddedFont>
      <p:font typeface="Heading Now 61-68 Bold Italics" panose="020B0604020202020204" charset="0"/>
      <p:regular r:id="rId41"/>
    </p:embeddedFont>
    <p:embeddedFont>
      <p:font typeface="Heading Now 61-68 Italics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 rot="-960210">
            <a:off x="-2165925" y="1079413"/>
            <a:ext cx="18752383" cy="233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02"/>
              </a:lnSpc>
              <a:spcBef>
                <a:spcPct val="0"/>
              </a:spcBef>
            </a:pPr>
            <a:r>
              <a:rPr lang="en-US" sz="11930" b="1" i="1">
                <a:solidFill>
                  <a:srgbClr val="31394D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CAR SALE ANALYSIS</a:t>
            </a:r>
          </a:p>
        </p:txBody>
      </p:sp>
      <p:grpSp>
        <p:nvGrpSpPr>
          <p:cNvPr id="5" name="Group 5"/>
          <p:cNvGrpSpPr/>
          <p:nvPr/>
        </p:nvGrpSpPr>
        <p:grpSpPr>
          <a:xfrm rot="-1168856">
            <a:off x="-733529" y="5235589"/>
            <a:ext cx="9357347" cy="1494961"/>
            <a:chOff x="0" y="0"/>
            <a:chExt cx="12476463" cy="1993281"/>
          </a:xfrm>
        </p:grpSpPr>
        <p:grpSp>
          <p:nvGrpSpPr>
            <p:cNvPr id="6" name="Group 6"/>
            <p:cNvGrpSpPr/>
            <p:nvPr/>
          </p:nvGrpSpPr>
          <p:grpSpPr>
            <a:xfrm rot="-10800000">
              <a:off x="0" y="0"/>
              <a:ext cx="1993281" cy="1993281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1500889" y="0"/>
              <a:ext cx="1993281" cy="1993281"/>
              <a:chOff x="0" y="0"/>
              <a:chExt cx="406400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2991199" y="0"/>
              <a:ext cx="1993281" cy="1993281"/>
              <a:chOff x="0" y="0"/>
              <a:chExt cx="406400" cy="406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4492088" y="0"/>
              <a:ext cx="1993281" cy="1993281"/>
              <a:chOff x="0" y="0"/>
              <a:chExt cx="4064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5991094" y="0"/>
              <a:ext cx="1993281" cy="1993281"/>
              <a:chOff x="0" y="0"/>
              <a:chExt cx="406400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7491983" y="0"/>
              <a:ext cx="1993281" cy="1993281"/>
              <a:chOff x="0" y="0"/>
              <a:chExt cx="406400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8982293" y="0"/>
              <a:ext cx="1993281" cy="1993281"/>
              <a:chOff x="0" y="0"/>
              <a:chExt cx="406400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10800000">
              <a:off x="10483182" y="0"/>
              <a:ext cx="1993281" cy="1993281"/>
              <a:chOff x="0" y="0"/>
              <a:chExt cx="406400" cy="4064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 rot="-1140551">
            <a:off x="10022992" y="5212252"/>
            <a:ext cx="9423173" cy="1484554"/>
            <a:chOff x="0" y="0"/>
            <a:chExt cx="12564231" cy="1979406"/>
          </a:xfrm>
        </p:grpSpPr>
        <p:grpSp>
          <p:nvGrpSpPr>
            <p:cNvPr id="31" name="Group 31"/>
            <p:cNvGrpSpPr/>
            <p:nvPr/>
          </p:nvGrpSpPr>
          <p:grpSpPr>
            <a:xfrm>
              <a:off x="10584825" y="0"/>
              <a:ext cx="1979406" cy="1979406"/>
              <a:chOff x="0" y="0"/>
              <a:chExt cx="406400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9093030" y="0"/>
              <a:ext cx="1979406" cy="1979406"/>
              <a:chOff x="0" y="0"/>
              <a:chExt cx="406400" cy="4064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7613094" y="0"/>
              <a:ext cx="1979406" cy="1979406"/>
              <a:chOff x="0" y="0"/>
              <a:chExt cx="406400" cy="4064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6122653" y="0"/>
              <a:ext cx="1979406" cy="1979406"/>
              <a:chOff x="0" y="0"/>
              <a:chExt cx="406400" cy="4064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4634082" y="0"/>
              <a:ext cx="1979406" cy="1979406"/>
              <a:chOff x="0" y="0"/>
              <a:chExt cx="406400" cy="4064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3143640" y="0"/>
              <a:ext cx="1979406" cy="1979406"/>
              <a:chOff x="0" y="0"/>
              <a:chExt cx="406400" cy="4064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663704" y="0"/>
              <a:ext cx="1979406" cy="1979406"/>
              <a:chOff x="0" y="0"/>
              <a:chExt cx="406400" cy="4064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0" y="0"/>
              <a:ext cx="1979406" cy="1979406"/>
              <a:chOff x="0" y="0"/>
              <a:chExt cx="406400" cy="4064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8770D">
                      <a:alpha val="100000"/>
                    </a:srgbClr>
                  </a:gs>
                  <a:gs pos="100000">
                    <a:srgbClr val="FFA800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 rot="-1049824">
            <a:off x="12154483" y="6459067"/>
            <a:ext cx="5646061" cy="158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4"/>
              </a:lnSpc>
              <a:spcBef>
                <a:spcPct val="0"/>
              </a:spcBef>
            </a:pPr>
            <a:r>
              <a:rPr lang="en-US" sz="8131" i="1">
                <a:solidFill>
                  <a:srgbClr val="FFFFFF"/>
                </a:solidFill>
                <a:latin typeface="Heading Now 61-68 Italics"/>
                <a:ea typeface="Heading Now 61-68 Italics"/>
                <a:cs typeface="Heading Now 61-68 Italics"/>
                <a:sym typeface="Heading Now 61-68 Italics"/>
              </a:rPr>
              <a:t>USING SQL</a:t>
            </a:r>
          </a:p>
        </p:txBody>
      </p:sp>
      <p:sp>
        <p:nvSpPr>
          <p:cNvPr id="56" name="Freeform 56"/>
          <p:cNvSpPr/>
          <p:nvPr/>
        </p:nvSpPr>
        <p:spPr>
          <a:xfrm rot="-10160043">
            <a:off x="3517571" y="7219181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0" y="0"/>
                </a:moveTo>
                <a:lnTo>
                  <a:pt x="4958219" y="0"/>
                </a:lnTo>
                <a:lnTo>
                  <a:pt x="4958219" y="1244063"/>
                </a:lnTo>
                <a:lnTo>
                  <a:pt x="0" y="1244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 flipH="1">
            <a:off x="3100309" y="2764014"/>
            <a:ext cx="10979561" cy="5919813"/>
          </a:xfrm>
          <a:custGeom>
            <a:avLst/>
            <a:gdLst/>
            <a:ahLst/>
            <a:cxnLst/>
            <a:rect l="l" t="t" r="r" b="b"/>
            <a:pathLst>
              <a:path w="10979561" h="5919813">
                <a:moveTo>
                  <a:pt x="10979561" y="0"/>
                </a:moveTo>
                <a:lnTo>
                  <a:pt x="0" y="0"/>
                </a:lnTo>
                <a:lnTo>
                  <a:pt x="0" y="5919813"/>
                </a:lnTo>
                <a:lnTo>
                  <a:pt x="10979561" y="5919813"/>
                </a:lnTo>
                <a:lnTo>
                  <a:pt x="1097956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781119"/>
            <a:ext cx="16978838" cy="5272988"/>
            <a:chOff x="0" y="0"/>
            <a:chExt cx="22638450" cy="7030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7011543"/>
            </a:xfrm>
            <a:custGeom>
              <a:avLst/>
              <a:gdLst/>
              <a:ahLst/>
              <a:cxnLst/>
              <a:rect l="l" t="t" r="r" b="b"/>
              <a:pathLst>
                <a:path w="22619463" h="7011543">
                  <a:moveTo>
                    <a:pt x="0" y="0"/>
                  </a:moveTo>
                  <a:lnTo>
                    <a:pt x="22619463" y="0"/>
                  </a:lnTo>
                  <a:lnTo>
                    <a:pt x="22619463" y="7011543"/>
                  </a:lnTo>
                  <a:lnTo>
                    <a:pt x="0" y="7011543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7030593"/>
            </a:xfrm>
            <a:custGeom>
              <a:avLst/>
              <a:gdLst/>
              <a:ahLst/>
              <a:cxnLst/>
              <a:rect l="l" t="t" r="r" b="b"/>
              <a:pathLst>
                <a:path w="22638513" h="703059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7021068"/>
                  </a:lnTo>
                  <a:cubicBezTo>
                    <a:pt x="22638513" y="7026275"/>
                    <a:pt x="22634195" y="7030593"/>
                    <a:pt x="22628988" y="7030593"/>
                  </a:cubicBezTo>
                  <a:lnTo>
                    <a:pt x="9525" y="7030593"/>
                  </a:lnTo>
                  <a:cubicBezTo>
                    <a:pt x="4318" y="7030593"/>
                    <a:pt x="0" y="7026275"/>
                    <a:pt x="0" y="702106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021068"/>
                  </a:lnTo>
                  <a:lnTo>
                    <a:pt x="9525" y="7021068"/>
                  </a:lnTo>
                  <a:lnTo>
                    <a:pt x="9525" y="7011543"/>
                  </a:lnTo>
                  <a:lnTo>
                    <a:pt x="22628988" y="7011543"/>
                  </a:lnTo>
                  <a:lnTo>
                    <a:pt x="22628988" y="7021068"/>
                  </a:lnTo>
                  <a:lnTo>
                    <a:pt x="22619463" y="702106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No of products  in each product line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925788"/>
            <a:chOff x="0" y="0"/>
            <a:chExt cx="22638450" cy="3901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82009"/>
            </a:xfrm>
            <a:custGeom>
              <a:avLst/>
              <a:gdLst/>
              <a:ahLst/>
              <a:cxnLst/>
              <a:rect l="l" t="t" r="r" b="b"/>
              <a:pathLst>
                <a:path w="22619463" h="3882009">
                  <a:moveTo>
                    <a:pt x="0" y="0"/>
                  </a:moveTo>
                  <a:lnTo>
                    <a:pt x="22619463" y="0"/>
                  </a:lnTo>
                  <a:lnTo>
                    <a:pt x="22619463" y="3882009"/>
                  </a:lnTo>
                  <a:lnTo>
                    <a:pt x="0" y="3882009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901059"/>
            </a:xfrm>
            <a:custGeom>
              <a:avLst/>
              <a:gdLst/>
              <a:ahLst/>
              <a:cxnLst/>
              <a:rect l="l" t="t" r="r" b="b"/>
              <a:pathLst>
                <a:path w="22638513" h="3901059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91534"/>
                  </a:lnTo>
                  <a:cubicBezTo>
                    <a:pt x="22638513" y="3896741"/>
                    <a:pt x="22634195" y="3901059"/>
                    <a:pt x="22628988" y="3901059"/>
                  </a:cubicBezTo>
                  <a:lnTo>
                    <a:pt x="9525" y="3901059"/>
                  </a:lnTo>
                  <a:cubicBezTo>
                    <a:pt x="4318" y="3901059"/>
                    <a:pt x="0" y="3896741"/>
                    <a:pt x="0" y="3891534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91534"/>
                  </a:lnTo>
                  <a:lnTo>
                    <a:pt x="9525" y="3891534"/>
                  </a:lnTo>
                  <a:lnTo>
                    <a:pt x="9525" y="3882009"/>
                  </a:lnTo>
                  <a:lnTo>
                    <a:pt x="22628988" y="3882009"/>
                  </a:lnTo>
                  <a:lnTo>
                    <a:pt x="22628988" y="3891534"/>
                  </a:lnTo>
                  <a:lnTo>
                    <a:pt x="22619463" y="3891534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67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productline,count(*) as product_count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products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productline;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2646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7500" y="4539150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430788" y="5104612"/>
            <a:ext cx="5855700" cy="4640962"/>
          </a:xfrm>
          <a:custGeom>
            <a:avLst/>
            <a:gdLst/>
            <a:ahLst/>
            <a:cxnLst/>
            <a:rect l="l" t="t" r="r" b="b"/>
            <a:pathLst>
              <a:path w="5855700" h="4640962">
                <a:moveTo>
                  <a:pt x="0" y="0"/>
                </a:moveTo>
                <a:lnTo>
                  <a:pt x="5855700" y="0"/>
                </a:lnTo>
                <a:lnTo>
                  <a:pt x="5855700" y="4640963"/>
                </a:lnTo>
                <a:lnTo>
                  <a:pt x="0" y="4640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781119"/>
            <a:ext cx="16978838" cy="5272988"/>
            <a:chOff x="0" y="0"/>
            <a:chExt cx="22638450" cy="7030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7011543"/>
            </a:xfrm>
            <a:custGeom>
              <a:avLst/>
              <a:gdLst/>
              <a:ahLst/>
              <a:cxnLst/>
              <a:rect l="l" t="t" r="r" b="b"/>
              <a:pathLst>
                <a:path w="22619463" h="7011543">
                  <a:moveTo>
                    <a:pt x="0" y="0"/>
                  </a:moveTo>
                  <a:lnTo>
                    <a:pt x="22619463" y="0"/>
                  </a:lnTo>
                  <a:lnTo>
                    <a:pt x="22619463" y="7011543"/>
                  </a:lnTo>
                  <a:lnTo>
                    <a:pt x="0" y="7011543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7030593"/>
            </a:xfrm>
            <a:custGeom>
              <a:avLst/>
              <a:gdLst/>
              <a:ahLst/>
              <a:cxnLst/>
              <a:rect l="l" t="t" r="r" b="b"/>
              <a:pathLst>
                <a:path w="22638513" h="703059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7021068"/>
                  </a:lnTo>
                  <a:cubicBezTo>
                    <a:pt x="22638513" y="7026275"/>
                    <a:pt x="22634195" y="7030593"/>
                    <a:pt x="22628988" y="7030593"/>
                  </a:cubicBezTo>
                  <a:lnTo>
                    <a:pt x="9525" y="7030593"/>
                  </a:lnTo>
                  <a:cubicBezTo>
                    <a:pt x="4318" y="7030593"/>
                    <a:pt x="0" y="7026275"/>
                    <a:pt x="0" y="702106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021068"/>
                  </a:lnTo>
                  <a:lnTo>
                    <a:pt x="9525" y="7021068"/>
                  </a:lnTo>
                  <a:lnTo>
                    <a:pt x="9525" y="7011543"/>
                  </a:lnTo>
                  <a:lnTo>
                    <a:pt x="22628988" y="7011543"/>
                  </a:lnTo>
                  <a:lnTo>
                    <a:pt x="22628988" y="7021068"/>
                  </a:lnTo>
                  <a:lnTo>
                    <a:pt x="22619463" y="702106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Count of employees, display office code, location that work in the same office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925788"/>
            <a:chOff x="0" y="0"/>
            <a:chExt cx="22638450" cy="3901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82009"/>
            </a:xfrm>
            <a:custGeom>
              <a:avLst/>
              <a:gdLst/>
              <a:ahLst/>
              <a:cxnLst/>
              <a:rect l="l" t="t" r="r" b="b"/>
              <a:pathLst>
                <a:path w="22619463" h="3882009">
                  <a:moveTo>
                    <a:pt x="0" y="0"/>
                  </a:moveTo>
                  <a:lnTo>
                    <a:pt x="22619463" y="0"/>
                  </a:lnTo>
                  <a:lnTo>
                    <a:pt x="22619463" y="3882009"/>
                  </a:lnTo>
                  <a:lnTo>
                    <a:pt x="0" y="3882009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901059"/>
            </a:xfrm>
            <a:custGeom>
              <a:avLst/>
              <a:gdLst/>
              <a:ahLst/>
              <a:cxnLst/>
              <a:rect l="l" t="t" r="r" b="b"/>
              <a:pathLst>
                <a:path w="22638513" h="3901059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91534"/>
                  </a:lnTo>
                  <a:cubicBezTo>
                    <a:pt x="22638513" y="3896741"/>
                    <a:pt x="22634195" y="3901059"/>
                    <a:pt x="22628988" y="3901059"/>
                  </a:cubicBezTo>
                  <a:lnTo>
                    <a:pt x="9525" y="3901059"/>
                  </a:lnTo>
                  <a:cubicBezTo>
                    <a:pt x="4318" y="3901059"/>
                    <a:pt x="0" y="3896741"/>
                    <a:pt x="0" y="3891534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91534"/>
                  </a:lnTo>
                  <a:lnTo>
                    <a:pt x="9525" y="3891534"/>
                  </a:lnTo>
                  <a:lnTo>
                    <a:pt x="9525" y="3882009"/>
                  </a:lnTo>
                  <a:lnTo>
                    <a:pt x="22628988" y="3882009"/>
                  </a:lnTo>
                  <a:lnTo>
                    <a:pt x="22628988" y="3891534"/>
                  </a:lnTo>
                  <a:lnTo>
                    <a:pt x="22619463" y="3891534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67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officeCode,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	   count(employeeNumber) as employee_count, city,state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employees join offices using (officeCode)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officeCode;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2646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7500" y="4539150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341775" y="4854399"/>
            <a:ext cx="10746312" cy="5078288"/>
          </a:xfrm>
          <a:custGeom>
            <a:avLst/>
            <a:gdLst/>
            <a:ahLst/>
            <a:cxnLst/>
            <a:rect l="l" t="t" r="r" b="b"/>
            <a:pathLst>
              <a:path w="10746312" h="5078288">
                <a:moveTo>
                  <a:pt x="0" y="0"/>
                </a:moveTo>
                <a:lnTo>
                  <a:pt x="10746312" y="0"/>
                </a:lnTo>
                <a:lnTo>
                  <a:pt x="10746312" y="5078288"/>
                </a:lnTo>
                <a:lnTo>
                  <a:pt x="0" y="5078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781119"/>
            <a:ext cx="16978838" cy="5272988"/>
            <a:chOff x="0" y="0"/>
            <a:chExt cx="22638450" cy="7030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7011543"/>
            </a:xfrm>
            <a:custGeom>
              <a:avLst/>
              <a:gdLst/>
              <a:ahLst/>
              <a:cxnLst/>
              <a:rect l="l" t="t" r="r" b="b"/>
              <a:pathLst>
                <a:path w="22619463" h="7011543">
                  <a:moveTo>
                    <a:pt x="0" y="0"/>
                  </a:moveTo>
                  <a:lnTo>
                    <a:pt x="22619463" y="0"/>
                  </a:lnTo>
                  <a:lnTo>
                    <a:pt x="22619463" y="7011543"/>
                  </a:lnTo>
                  <a:lnTo>
                    <a:pt x="0" y="7011543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7030593"/>
            </a:xfrm>
            <a:custGeom>
              <a:avLst/>
              <a:gdLst/>
              <a:ahLst/>
              <a:cxnLst/>
              <a:rect l="l" t="t" r="r" b="b"/>
              <a:pathLst>
                <a:path w="22638513" h="703059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7021068"/>
                  </a:lnTo>
                  <a:cubicBezTo>
                    <a:pt x="22638513" y="7026275"/>
                    <a:pt x="22634195" y="7030593"/>
                    <a:pt x="22628988" y="7030593"/>
                  </a:cubicBezTo>
                  <a:lnTo>
                    <a:pt x="9525" y="7030593"/>
                  </a:lnTo>
                  <a:cubicBezTo>
                    <a:pt x="4318" y="7030593"/>
                    <a:pt x="0" y="7026275"/>
                    <a:pt x="0" y="702106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021068"/>
                  </a:lnTo>
                  <a:lnTo>
                    <a:pt x="9525" y="7021068"/>
                  </a:lnTo>
                  <a:lnTo>
                    <a:pt x="9525" y="7011543"/>
                  </a:lnTo>
                  <a:lnTo>
                    <a:pt x="22628988" y="7011543"/>
                  </a:lnTo>
                  <a:lnTo>
                    <a:pt x="22628988" y="7021068"/>
                  </a:lnTo>
                  <a:lnTo>
                    <a:pt x="22619463" y="702106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Which office have more than 4 employees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925788"/>
            <a:chOff x="0" y="0"/>
            <a:chExt cx="22638450" cy="3901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82009"/>
            </a:xfrm>
            <a:custGeom>
              <a:avLst/>
              <a:gdLst/>
              <a:ahLst/>
              <a:cxnLst/>
              <a:rect l="l" t="t" r="r" b="b"/>
              <a:pathLst>
                <a:path w="22619463" h="3882009">
                  <a:moveTo>
                    <a:pt x="0" y="0"/>
                  </a:moveTo>
                  <a:lnTo>
                    <a:pt x="22619463" y="0"/>
                  </a:lnTo>
                  <a:lnTo>
                    <a:pt x="22619463" y="3882009"/>
                  </a:lnTo>
                  <a:lnTo>
                    <a:pt x="0" y="3882009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901059"/>
            </a:xfrm>
            <a:custGeom>
              <a:avLst/>
              <a:gdLst/>
              <a:ahLst/>
              <a:cxnLst/>
              <a:rect l="l" t="t" r="r" b="b"/>
              <a:pathLst>
                <a:path w="22638513" h="3901059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91534"/>
                  </a:lnTo>
                  <a:cubicBezTo>
                    <a:pt x="22638513" y="3896741"/>
                    <a:pt x="22634195" y="3901059"/>
                    <a:pt x="22628988" y="3901059"/>
                  </a:cubicBezTo>
                  <a:lnTo>
                    <a:pt x="9525" y="3901059"/>
                  </a:lnTo>
                  <a:cubicBezTo>
                    <a:pt x="4318" y="3901059"/>
                    <a:pt x="0" y="3896741"/>
                    <a:pt x="0" y="3891534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91534"/>
                  </a:lnTo>
                  <a:lnTo>
                    <a:pt x="9525" y="3891534"/>
                  </a:lnTo>
                  <a:lnTo>
                    <a:pt x="9525" y="3882009"/>
                  </a:lnTo>
                  <a:lnTo>
                    <a:pt x="22628988" y="3882009"/>
                  </a:lnTo>
                  <a:lnTo>
                    <a:pt x="22628988" y="3891534"/>
                  </a:lnTo>
                  <a:lnTo>
                    <a:pt x="22619463" y="3891534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67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officeCode,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	   count(employeeNumber) as employee_count, city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employees join offices using (officeCode)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officeCode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having employee_count 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2646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7500" y="4539150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314477" y="5008565"/>
            <a:ext cx="8890200" cy="4915762"/>
          </a:xfrm>
          <a:custGeom>
            <a:avLst/>
            <a:gdLst/>
            <a:ahLst/>
            <a:cxnLst/>
            <a:rect l="l" t="t" r="r" b="b"/>
            <a:pathLst>
              <a:path w="8890200" h="4915762">
                <a:moveTo>
                  <a:pt x="0" y="0"/>
                </a:moveTo>
                <a:lnTo>
                  <a:pt x="8890200" y="0"/>
                </a:lnTo>
                <a:lnTo>
                  <a:pt x="8890200" y="4915762"/>
                </a:lnTo>
                <a:lnTo>
                  <a:pt x="0" y="4915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781119"/>
            <a:ext cx="16978838" cy="5272988"/>
            <a:chOff x="0" y="0"/>
            <a:chExt cx="22638450" cy="7030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7011543"/>
            </a:xfrm>
            <a:custGeom>
              <a:avLst/>
              <a:gdLst/>
              <a:ahLst/>
              <a:cxnLst/>
              <a:rect l="l" t="t" r="r" b="b"/>
              <a:pathLst>
                <a:path w="22619463" h="7011543">
                  <a:moveTo>
                    <a:pt x="0" y="0"/>
                  </a:moveTo>
                  <a:lnTo>
                    <a:pt x="22619463" y="0"/>
                  </a:lnTo>
                  <a:lnTo>
                    <a:pt x="22619463" y="7011543"/>
                  </a:lnTo>
                  <a:lnTo>
                    <a:pt x="0" y="7011543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7030593"/>
            </a:xfrm>
            <a:custGeom>
              <a:avLst/>
              <a:gdLst/>
              <a:ahLst/>
              <a:cxnLst/>
              <a:rect l="l" t="t" r="r" b="b"/>
              <a:pathLst>
                <a:path w="22638513" h="703059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7021068"/>
                  </a:lnTo>
                  <a:cubicBezTo>
                    <a:pt x="22638513" y="7026275"/>
                    <a:pt x="22634195" y="7030593"/>
                    <a:pt x="22628988" y="7030593"/>
                  </a:cubicBezTo>
                  <a:lnTo>
                    <a:pt x="9525" y="7030593"/>
                  </a:lnTo>
                  <a:cubicBezTo>
                    <a:pt x="4318" y="7030593"/>
                    <a:pt x="0" y="7026275"/>
                    <a:pt x="0" y="702106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021068"/>
                  </a:lnTo>
                  <a:lnTo>
                    <a:pt x="9525" y="7021068"/>
                  </a:lnTo>
                  <a:lnTo>
                    <a:pt x="9525" y="7011543"/>
                  </a:lnTo>
                  <a:lnTo>
                    <a:pt x="22628988" y="7011543"/>
                  </a:lnTo>
                  <a:lnTo>
                    <a:pt x="22628988" y="7021068"/>
                  </a:lnTo>
                  <a:lnTo>
                    <a:pt x="22619463" y="702106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country wise no of orders,  display total order count &gt; 20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925788"/>
            <a:chOff x="0" y="0"/>
            <a:chExt cx="22638450" cy="3901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82009"/>
            </a:xfrm>
            <a:custGeom>
              <a:avLst/>
              <a:gdLst/>
              <a:ahLst/>
              <a:cxnLst/>
              <a:rect l="l" t="t" r="r" b="b"/>
              <a:pathLst>
                <a:path w="22619463" h="3882009">
                  <a:moveTo>
                    <a:pt x="0" y="0"/>
                  </a:moveTo>
                  <a:lnTo>
                    <a:pt x="22619463" y="0"/>
                  </a:lnTo>
                  <a:lnTo>
                    <a:pt x="22619463" y="3882009"/>
                  </a:lnTo>
                  <a:lnTo>
                    <a:pt x="0" y="3882009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901059"/>
            </a:xfrm>
            <a:custGeom>
              <a:avLst/>
              <a:gdLst/>
              <a:ahLst/>
              <a:cxnLst/>
              <a:rect l="l" t="t" r="r" b="b"/>
              <a:pathLst>
                <a:path w="22638513" h="3901059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91534"/>
                  </a:lnTo>
                  <a:cubicBezTo>
                    <a:pt x="22638513" y="3896741"/>
                    <a:pt x="22634195" y="3901059"/>
                    <a:pt x="22628988" y="3901059"/>
                  </a:cubicBezTo>
                  <a:lnTo>
                    <a:pt x="9525" y="3901059"/>
                  </a:lnTo>
                  <a:cubicBezTo>
                    <a:pt x="4318" y="3901059"/>
                    <a:pt x="0" y="3896741"/>
                    <a:pt x="0" y="3891534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91534"/>
                  </a:lnTo>
                  <a:lnTo>
                    <a:pt x="9525" y="3891534"/>
                  </a:lnTo>
                  <a:lnTo>
                    <a:pt x="9525" y="3882009"/>
                  </a:lnTo>
                  <a:lnTo>
                    <a:pt x="22628988" y="3882009"/>
                  </a:lnTo>
                  <a:lnTo>
                    <a:pt x="22628988" y="3891534"/>
                  </a:lnTo>
                  <a:lnTo>
                    <a:pt x="22619463" y="3891534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67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country,count(orderNumber) as total_orders from orders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customers using (customerNumber)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country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having total_orders &gt; 20;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2646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7500" y="4539150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610046" y="5046546"/>
            <a:ext cx="8137462" cy="4573612"/>
          </a:xfrm>
          <a:custGeom>
            <a:avLst/>
            <a:gdLst/>
            <a:ahLst/>
            <a:cxnLst/>
            <a:rect l="l" t="t" r="r" b="b"/>
            <a:pathLst>
              <a:path w="8137462" h="4573612">
                <a:moveTo>
                  <a:pt x="0" y="0"/>
                </a:moveTo>
                <a:lnTo>
                  <a:pt x="8137462" y="0"/>
                </a:lnTo>
                <a:lnTo>
                  <a:pt x="8137462" y="4573612"/>
                </a:lnTo>
                <a:lnTo>
                  <a:pt x="0" y="4573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781119"/>
            <a:ext cx="16978838" cy="5272988"/>
            <a:chOff x="0" y="0"/>
            <a:chExt cx="22638450" cy="7030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7011543"/>
            </a:xfrm>
            <a:custGeom>
              <a:avLst/>
              <a:gdLst/>
              <a:ahLst/>
              <a:cxnLst/>
              <a:rect l="l" t="t" r="r" b="b"/>
              <a:pathLst>
                <a:path w="22619463" h="7011543">
                  <a:moveTo>
                    <a:pt x="0" y="0"/>
                  </a:moveTo>
                  <a:lnTo>
                    <a:pt x="22619463" y="0"/>
                  </a:lnTo>
                  <a:lnTo>
                    <a:pt x="22619463" y="7011543"/>
                  </a:lnTo>
                  <a:lnTo>
                    <a:pt x="0" y="7011543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7030593"/>
            </a:xfrm>
            <a:custGeom>
              <a:avLst/>
              <a:gdLst/>
              <a:ahLst/>
              <a:cxnLst/>
              <a:rect l="l" t="t" r="r" b="b"/>
              <a:pathLst>
                <a:path w="22638513" h="703059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7021068"/>
                  </a:lnTo>
                  <a:cubicBezTo>
                    <a:pt x="22638513" y="7026275"/>
                    <a:pt x="22634195" y="7030593"/>
                    <a:pt x="22628988" y="7030593"/>
                  </a:cubicBezTo>
                  <a:lnTo>
                    <a:pt x="9525" y="7030593"/>
                  </a:lnTo>
                  <a:cubicBezTo>
                    <a:pt x="4318" y="7030593"/>
                    <a:pt x="0" y="7026275"/>
                    <a:pt x="0" y="702106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021068"/>
                  </a:lnTo>
                  <a:lnTo>
                    <a:pt x="9525" y="7021068"/>
                  </a:lnTo>
                  <a:lnTo>
                    <a:pt x="9525" y="7011543"/>
                  </a:lnTo>
                  <a:lnTo>
                    <a:pt x="22628988" y="7011543"/>
                  </a:lnTo>
                  <a:lnTo>
                    <a:pt x="22628988" y="7021068"/>
                  </a:lnTo>
                  <a:lnTo>
                    <a:pt x="22619463" y="702106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Show only orders of country - "France","Japan", "Finland","USA"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925788"/>
            <a:chOff x="0" y="0"/>
            <a:chExt cx="22638450" cy="3901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82009"/>
            </a:xfrm>
            <a:custGeom>
              <a:avLst/>
              <a:gdLst/>
              <a:ahLst/>
              <a:cxnLst/>
              <a:rect l="l" t="t" r="r" b="b"/>
              <a:pathLst>
                <a:path w="22619463" h="3882009">
                  <a:moveTo>
                    <a:pt x="0" y="0"/>
                  </a:moveTo>
                  <a:lnTo>
                    <a:pt x="22619463" y="0"/>
                  </a:lnTo>
                  <a:lnTo>
                    <a:pt x="22619463" y="3882009"/>
                  </a:lnTo>
                  <a:lnTo>
                    <a:pt x="0" y="3882009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901059"/>
            </a:xfrm>
            <a:custGeom>
              <a:avLst/>
              <a:gdLst/>
              <a:ahLst/>
              <a:cxnLst/>
              <a:rect l="l" t="t" r="r" b="b"/>
              <a:pathLst>
                <a:path w="22638513" h="3901059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91534"/>
                  </a:lnTo>
                  <a:cubicBezTo>
                    <a:pt x="22638513" y="3896741"/>
                    <a:pt x="22634195" y="3901059"/>
                    <a:pt x="22628988" y="3901059"/>
                  </a:cubicBezTo>
                  <a:lnTo>
                    <a:pt x="9525" y="3901059"/>
                  </a:lnTo>
                  <a:cubicBezTo>
                    <a:pt x="4318" y="3901059"/>
                    <a:pt x="0" y="3896741"/>
                    <a:pt x="0" y="3891534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91534"/>
                  </a:lnTo>
                  <a:lnTo>
                    <a:pt x="9525" y="3891534"/>
                  </a:lnTo>
                  <a:lnTo>
                    <a:pt x="9525" y="3882009"/>
                  </a:lnTo>
                  <a:lnTo>
                    <a:pt x="22628988" y="3882009"/>
                  </a:lnTo>
                  <a:lnTo>
                    <a:pt x="22628988" y="3891534"/>
                  </a:lnTo>
                  <a:lnTo>
                    <a:pt x="22619463" y="3891534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67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country,count(*) as total_orders from orders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customers using (customerNumber)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country in ("France","Japan", "Finland","USA")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country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having total_orders &gt; 20;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2646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7500" y="4539150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79286" y="5353749"/>
            <a:ext cx="8575425" cy="3639900"/>
          </a:xfrm>
          <a:custGeom>
            <a:avLst/>
            <a:gdLst/>
            <a:ahLst/>
            <a:cxnLst/>
            <a:rect l="l" t="t" r="r" b="b"/>
            <a:pathLst>
              <a:path w="8575425" h="3639900">
                <a:moveTo>
                  <a:pt x="0" y="0"/>
                </a:moveTo>
                <a:lnTo>
                  <a:pt x="8575426" y="0"/>
                </a:lnTo>
                <a:lnTo>
                  <a:pt x="8575426" y="3639900"/>
                </a:lnTo>
                <a:lnTo>
                  <a:pt x="0" y="3639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6236231"/>
            <a:ext cx="16978838" cy="3817688"/>
            <a:chOff x="0" y="0"/>
            <a:chExt cx="22638450" cy="50902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5071237"/>
            </a:xfrm>
            <a:custGeom>
              <a:avLst/>
              <a:gdLst/>
              <a:ahLst/>
              <a:cxnLst/>
              <a:rect l="l" t="t" r="r" b="b"/>
              <a:pathLst>
                <a:path w="22619463" h="5071237">
                  <a:moveTo>
                    <a:pt x="0" y="0"/>
                  </a:moveTo>
                  <a:lnTo>
                    <a:pt x="22619463" y="0"/>
                  </a:lnTo>
                  <a:lnTo>
                    <a:pt x="22619463" y="5071237"/>
                  </a:lnTo>
                  <a:lnTo>
                    <a:pt x="0" y="50712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5090287"/>
            </a:xfrm>
            <a:custGeom>
              <a:avLst/>
              <a:gdLst/>
              <a:ahLst/>
              <a:cxnLst/>
              <a:rect l="l" t="t" r="r" b="b"/>
              <a:pathLst>
                <a:path w="22638513" h="50902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080762"/>
                  </a:lnTo>
                  <a:cubicBezTo>
                    <a:pt x="22638513" y="5085969"/>
                    <a:pt x="22634195" y="5090287"/>
                    <a:pt x="22628988" y="5090287"/>
                  </a:cubicBezTo>
                  <a:lnTo>
                    <a:pt x="9525" y="5090287"/>
                  </a:lnTo>
                  <a:cubicBezTo>
                    <a:pt x="4318" y="5090287"/>
                    <a:pt x="0" y="5085969"/>
                    <a:pt x="0" y="50807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080762"/>
                  </a:lnTo>
                  <a:lnTo>
                    <a:pt x="9525" y="5080762"/>
                  </a:lnTo>
                  <a:lnTo>
                    <a:pt x="9525" y="5071237"/>
                  </a:lnTo>
                  <a:lnTo>
                    <a:pt x="22628988" y="5071237"/>
                  </a:lnTo>
                  <a:lnTo>
                    <a:pt x="22628988" y="5080762"/>
                  </a:lnTo>
                  <a:lnTo>
                    <a:pt x="22619463" y="50807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Find the customername and sales representative number from customer table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and representative name from employees tables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3817688"/>
            <a:chOff x="0" y="0"/>
            <a:chExt cx="22638450" cy="50902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5071237"/>
            </a:xfrm>
            <a:custGeom>
              <a:avLst/>
              <a:gdLst/>
              <a:ahLst/>
              <a:cxnLst/>
              <a:rect l="l" t="t" r="r" b="b"/>
              <a:pathLst>
                <a:path w="22619463" h="5071237">
                  <a:moveTo>
                    <a:pt x="0" y="0"/>
                  </a:moveTo>
                  <a:lnTo>
                    <a:pt x="22619463" y="0"/>
                  </a:lnTo>
                  <a:lnTo>
                    <a:pt x="22619463" y="5071237"/>
                  </a:lnTo>
                  <a:lnTo>
                    <a:pt x="0" y="5071237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5090287"/>
            </a:xfrm>
            <a:custGeom>
              <a:avLst/>
              <a:gdLst/>
              <a:ahLst/>
              <a:cxnLst/>
              <a:rect l="l" t="t" r="r" b="b"/>
              <a:pathLst>
                <a:path w="22638513" h="50902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080762"/>
                  </a:lnTo>
                  <a:cubicBezTo>
                    <a:pt x="22638513" y="5085969"/>
                    <a:pt x="22634195" y="5090287"/>
                    <a:pt x="22628988" y="5090287"/>
                  </a:cubicBezTo>
                  <a:lnTo>
                    <a:pt x="9525" y="5090287"/>
                  </a:lnTo>
                  <a:cubicBezTo>
                    <a:pt x="4318" y="5090287"/>
                    <a:pt x="0" y="5085969"/>
                    <a:pt x="0" y="50807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080762"/>
                  </a:lnTo>
                  <a:lnTo>
                    <a:pt x="9525" y="5080762"/>
                  </a:lnTo>
                  <a:lnTo>
                    <a:pt x="9525" y="5071237"/>
                  </a:lnTo>
                  <a:lnTo>
                    <a:pt x="22628988" y="5071237"/>
                  </a:lnTo>
                  <a:lnTo>
                    <a:pt x="22628988" y="5080762"/>
                  </a:lnTo>
                  <a:lnTo>
                    <a:pt x="22619463" y="50807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5156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orderDate, orderNumber, status, o.customerNumber,c.customerName, c.salesRepEmployeeNumber, concat(firstName," ", lastName) as "Sales Person Name", e.jobTitle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orders o join customers c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on o.customerNumber = c.customerNumber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employees e on c.salesRepEmployeeNumber =e.employeeNumber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order by "Sales Person Name";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34376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17725" y="6027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286000" y="6673275"/>
            <a:ext cx="15316200" cy="3011400"/>
          </a:xfrm>
          <a:custGeom>
            <a:avLst/>
            <a:gdLst/>
            <a:ahLst/>
            <a:cxnLst/>
            <a:rect l="l" t="t" r="r" b="b"/>
            <a:pathLst>
              <a:path w="15316200" h="3011400">
                <a:moveTo>
                  <a:pt x="0" y="0"/>
                </a:moveTo>
                <a:lnTo>
                  <a:pt x="15316200" y="0"/>
                </a:lnTo>
                <a:lnTo>
                  <a:pt x="15316200" y="3011400"/>
                </a:lnTo>
                <a:lnTo>
                  <a:pt x="0" y="3011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What orders have placed by each customer?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don't include those customer who have not placed any orders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c.customerNumber,contactFirstName,o.orderNumber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customers as c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left join orders as o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on c.customerNumber = o.customerNumber;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9991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528388" y="5371632"/>
            <a:ext cx="8271183" cy="4572450"/>
          </a:xfrm>
          <a:custGeom>
            <a:avLst/>
            <a:gdLst/>
            <a:ahLst/>
            <a:cxnLst/>
            <a:rect l="l" t="t" r="r" b="b"/>
            <a:pathLst>
              <a:path w="8271183" h="4572450">
                <a:moveTo>
                  <a:pt x="0" y="0"/>
                </a:moveTo>
                <a:lnTo>
                  <a:pt x="8271183" y="0"/>
                </a:lnTo>
                <a:lnTo>
                  <a:pt x="8271183" y="4572450"/>
                </a:lnTo>
                <a:lnTo>
                  <a:pt x="0" y="4572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manger of each employees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emp.employeeNumber,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concat(mgr.firstName," ",mgr.lastName) as "Manger",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mgr.jobTitle as "Manger Title"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employees as emp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employees mgr on emp.reportsTo = mgr.employeeNumber;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9991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776438" y="5307487"/>
            <a:ext cx="9861375" cy="4574250"/>
          </a:xfrm>
          <a:custGeom>
            <a:avLst/>
            <a:gdLst/>
            <a:ahLst/>
            <a:cxnLst/>
            <a:rect l="l" t="t" r="r" b="b"/>
            <a:pathLst>
              <a:path w="9861375" h="4574250">
                <a:moveTo>
                  <a:pt x="0" y="0"/>
                </a:moveTo>
                <a:lnTo>
                  <a:pt x="9861374" y="0"/>
                </a:lnTo>
                <a:lnTo>
                  <a:pt x="9861374" y="4574251"/>
                </a:lnTo>
                <a:lnTo>
                  <a:pt x="0" y="4574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Retrive all employee number,employee name, jobtitle,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thier manger and manger name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emp.employeeNumber, concat(emp.firstName," ",emp.lastName) as "Employee",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emp.jobTitle, concat(mgr.firstName," ",mgr.lastName) as "Manger",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mgr.jobTitle as "Manger Title"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employees as emp left join employees mgr on emp.reportsTo = mgr.employeeNumber;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9991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58168" y="5421787"/>
            <a:ext cx="15045674" cy="4377938"/>
          </a:xfrm>
          <a:custGeom>
            <a:avLst/>
            <a:gdLst/>
            <a:ahLst/>
            <a:cxnLst/>
            <a:rect l="l" t="t" r="r" b="b"/>
            <a:pathLst>
              <a:path w="15045674" h="4377938">
                <a:moveTo>
                  <a:pt x="0" y="0"/>
                </a:moveTo>
                <a:lnTo>
                  <a:pt x="15045674" y="0"/>
                </a:lnTo>
                <a:lnTo>
                  <a:pt x="15045674" y="4377938"/>
                </a:lnTo>
                <a:lnTo>
                  <a:pt x="0" y="4377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products that have same product line as of "1917 Grand Touring Seadan"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 products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productLine = 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(select productLine from  products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productName = "1917 Grand Touring Sedan");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9991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0488" y="6766769"/>
            <a:ext cx="16077600" cy="2871000"/>
          </a:xfrm>
          <a:custGeom>
            <a:avLst/>
            <a:gdLst/>
            <a:ahLst/>
            <a:cxnLst/>
            <a:rect l="l" t="t" r="r" b="b"/>
            <a:pathLst>
              <a:path w="16077600" h="2871000">
                <a:moveTo>
                  <a:pt x="0" y="0"/>
                </a:moveTo>
                <a:lnTo>
                  <a:pt x="16077600" y="0"/>
                </a:lnTo>
                <a:lnTo>
                  <a:pt x="16077600" y="2870999"/>
                </a:lnTo>
                <a:lnTo>
                  <a:pt x="0" y="2870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002619"/>
            <a:ext cx="16978838" cy="6051487"/>
            <a:chOff x="0" y="0"/>
            <a:chExt cx="22638450" cy="8068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8049641"/>
            </a:xfrm>
            <a:custGeom>
              <a:avLst/>
              <a:gdLst/>
              <a:ahLst/>
              <a:cxnLst/>
              <a:rect l="l" t="t" r="r" b="b"/>
              <a:pathLst>
                <a:path w="22619463" h="8049641">
                  <a:moveTo>
                    <a:pt x="0" y="0"/>
                  </a:moveTo>
                  <a:lnTo>
                    <a:pt x="22619463" y="0"/>
                  </a:lnTo>
                  <a:lnTo>
                    <a:pt x="22619463" y="8049641"/>
                  </a:lnTo>
                  <a:lnTo>
                    <a:pt x="0" y="8049641"/>
                  </a:lnTo>
                  <a:close/>
                </a:path>
              </a:pathLst>
            </a:custGeom>
            <a:solidFill>
              <a:srgbClr val="3C78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8068691"/>
            </a:xfrm>
            <a:custGeom>
              <a:avLst/>
              <a:gdLst/>
              <a:ahLst/>
              <a:cxnLst/>
              <a:rect l="l" t="t" r="r" b="b"/>
              <a:pathLst>
                <a:path w="22638513" h="8068691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8059166"/>
                  </a:lnTo>
                  <a:cubicBezTo>
                    <a:pt x="22638513" y="8064373"/>
                    <a:pt x="22634195" y="8068691"/>
                    <a:pt x="22628988" y="8068691"/>
                  </a:cubicBezTo>
                  <a:lnTo>
                    <a:pt x="9525" y="8068691"/>
                  </a:lnTo>
                  <a:cubicBezTo>
                    <a:pt x="4318" y="8068691"/>
                    <a:pt x="0" y="8064373"/>
                    <a:pt x="0" y="8059166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8059166"/>
                  </a:lnTo>
                  <a:lnTo>
                    <a:pt x="9525" y="8059166"/>
                  </a:lnTo>
                  <a:lnTo>
                    <a:pt x="9525" y="8049641"/>
                  </a:lnTo>
                  <a:lnTo>
                    <a:pt x="22628988" y="8049641"/>
                  </a:lnTo>
                  <a:lnTo>
                    <a:pt x="22628988" y="8059166"/>
                  </a:lnTo>
                  <a:lnTo>
                    <a:pt x="22619463" y="8059166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Show All Tables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102288"/>
            <a:chOff x="0" y="0"/>
            <a:chExt cx="22638450" cy="2803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2783967"/>
            </a:xfrm>
            <a:custGeom>
              <a:avLst/>
              <a:gdLst/>
              <a:ahLst/>
              <a:cxnLst/>
              <a:rect l="l" t="t" r="r" b="b"/>
              <a:pathLst>
                <a:path w="22619463" h="2783967">
                  <a:moveTo>
                    <a:pt x="0" y="0"/>
                  </a:moveTo>
                  <a:lnTo>
                    <a:pt x="22619463" y="0"/>
                  </a:lnTo>
                  <a:lnTo>
                    <a:pt x="22619463" y="2783967"/>
                  </a:lnTo>
                  <a:lnTo>
                    <a:pt x="0" y="2783967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2803017"/>
            </a:xfrm>
            <a:custGeom>
              <a:avLst/>
              <a:gdLst/>
              <a:ahLst/>
              <a:cxnLst/>
              <a:rect l="l" t="t" r="r" b="b"/>
              <a:pathLst>
                <a:path w="22638513" h="280301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793492"/>
                  </a:lnTo>
                  <a:cubicBezTo>
                    <a:pt x="22638513" y="2798699"/>
                    <a:pt x="22634195" y="2803017"/>
                    <a:pt x="22628988" y="2803017"/>
                  </a:cubicBezTo>
                  <a:lnTo>
                    <a:pt x="9525" y="2803017"/>
                  </a:lnTo>
                  <a:cubicBezTo>
                    <a:pt x="4318" y="2803017"/>
                    <a:pt x="0" y="2798699"/>
                    <a:pt x="0" y="279349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793492"/>
                  </a:lnTo>
                  <a:lnTo>
                    <a:pt x="9525" y="2793492"/>
                  </a:lnTo>
                  <a:lnTo>
                    <a:pt x="9525" y="2783967"/>
                  </a:lnTo>
                  <a:lnTo>
                    <a:pt x="22628988" y="2783967"/>
                  </a:lnTo>
                  <a:lnTo>
                    <a:pt x="22628988" y="2793492"/>
                  </a:lnTo>
                  <a:lnTo>
                    <a:pt x="22619463" y="279349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286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Show Tables;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18074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83812" y="4009763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7"/>
                </a:lnTo>
                <a:lnTo>
                  <a:pt x="0" y="178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47213" y="5029078"/>
            <a:ext cx="16300874" cy="4716496"/>
          </a:xfrm>
          <a:custGeom>
            <a:avLst/>
            <a:gdLst/>
            <a:ahLst/>
            <a:cxnLst/>
            <a:rect l="l" t="t" r="r" b="b"/>
            <a:pathLst>
              <a:path w="16300874" h="4716496">
                <a:moveTo>
                  <a:pt x="0" y="0"/>
                </a:moveTo>
                <a:lnTo>
                  <a:pt x="16300873" y="0"/>
                </a:lnTo>
                <a:lnTo>
                  <a:pt x="16300873" y="4716497"/>
                </a:lnTo>
                <a:lnTo>
                  <a:pt x="0" y="4716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cars that are costlier than "1936 Mercedes-Benz 500K Special Roadster".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products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productLine regexp "Cars" and MSRP &gt; (select MSRP from products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productName = "1936 Mercedes-Benz 500K Special Roadster");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9991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088038" y="6045862"/>
            <a:ext cx="15418537" cy="3741825"/>
          </a:xfrm>
          <a:custGeom>
            <a:avLst/>
            <a:gdLst/>
            <a:ahLst/>
            <a:cxnLst/>
            <a:rect l="l" t="t" r="r" b="b"/>
            <a:pathLst>
              <a:path w="15418537" h="3741825">
                <a:moveTo>
                  <a:pt x="0" y="0"/>
                </a:moveTo>
                <a:lnTo>
                  <a:pt x="15418537" y="0"/>
                </a:lnTo>
                <a:lnTo>
                  <a:pt x="15418537" y="3741826"/>
                </a:lnTo>
                <a:lnTo>
                  <a:pt x="0" y="374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622" r="-20622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the cars that are costlier than average cost of all cars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products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productLine regexp "Cars" and MSRP &gt; (select avg(MSRP) from products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productLine in ("Classic Cars","Vintage Cars") );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88038" y="5685298"/>
            <a:ext cx="15478238" cy="4090350"/>
          </a:xfrm>
          <a:custGeom>
            <a:avLst/>
            <a:gdLst/>
            <a:ahLst/>
            <a:cxnLst/>
            <a:rect l="l" t="t" r="r" b="b"/>
            <a:pathLst>
              <a:path w="15478238" h="4090350">
                <a:moveTo>
                  <a:pt x="0" y="0"/>
                </a:moveTo>
                <a:lnTo>
                  <a:pt x="15478237" y="0"/>
                </a:lnTo>
                <a:lnTo>
                  <a:pt x="15478237" y="4090350"/>
                </a:lnTo>
                <a:lnTo>
                  <a:pt x="0" y="4090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31" r="-9131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Customer who has never placed an orders (Using subqueries)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customerNumber from customers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customerNumber not in (select distinct customerNumber from orders);</a:t>
              </a:r>
            </a:p>
            <a:p>
              <a:pPr algn="l">
                <a:lnSpc>
                  <a:spcPts val="2520"/>
                </a:lnSpc>
              </a:pPr>
              <a:endParaRPr lang="en-US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088038" y="5714998"/>
            <a:ext cx="15535800" cy="4174950"/>
          </a:xfrm>
          <a:custGeom>
            <a:avLst/>
            <a:gdLst/>
            <a:ahLst/>
            <a:cxnLst/>
            <a:rect l="l" t="t" r="r" b="b"/>
            <a:pathLst>
              <a:path w="15535800" h="4174950">
                <a:moveTo>
                  <a:pt x="0" y="0"/>
                </a:moveTo>
                <a:lnTo>
                  <a:pt x="15535800" y="0"/>
                </a:lnTo>
                <a:lnTo>
                  <a:pt x="15535800" y="4174950"/>
                </a:lnTo>
                <a:lnTo>
                  <a:pt x="0" y="4174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00" r="-8300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customer who ordered the product with product code "S18_1749"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customers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customerNumber in (select customerNumber from orderdetails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orders using (orderNumber)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productCode = "S18_1749" );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088038" y="5819936"/>
            <a:ext cx="14913150" cy="3925650"/>
          </a:xfrm>
          <a:custGeom>
            <a:avLst/>
            <a:gdLst/>
            <a:ahLst/>
            <a:cxnLst/>
            <a:rect l="l" t="t" r="r" b="b"/>
            <a:pathLst>
              <a:path w="14913150" h="3925650">
                <a:moveTo>
                  <a:pt x="0" y="0"/>
                </a:moveTo>
                <a:lnTo>
                  <a:pt x="14913150" y="0"/>
                </a:lnTo>
                <a:lnTo>
                  <a:pt x="14913150" y="3925650"/>
                </a:lnTo>
                <a:lnTo>
                  <a:pt x="0" y="3925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863538" y="5307482"/>
            <a:ext cx="5321536" cy="1367325"/>
          </a:xfrm>
          <a:custGeom>
            <a:avLst/>
            <a:gdLst/>
            <a:ahLst/>
            <a:cxnLst/>
            <a:rect l="l" t="t" r="r" b="b"/>
            <a:pathLst>
              <a:path w="5321536" h="1367325">
                <a:moveTo>
                  <a:pt x="0" y="0"/>
                </a:moveTo>
                <a:lnTo>
                  <a:pt x="5321536" y="0"/>
                </a:lnTo>
                <a:lnTo>
                  <a:pt x="5321536" y="1367324"/>
                </a:lnTo>
                <a:lnTo>
                  <a:pt x="0" y="1367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products costlier than all trucks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products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MSRP &gt; (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max(MSRP) from products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productLine regexp "truck");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796276" y="5421787"/>
            <a:ext cx="14254050" cy="4347863"/>
          </a:xfrm>
          <a:custGeom>
            <a:avLst/>
            <a:gdLst/>
            <a:ahLst/>
            <a:cxnLst/>
            <a:rect l="l" t="t" r="r" b="b"/>
            <a:pathLst>
              <a:path w="14254050" h="4347863">
                <a:moveTo>
                  <a:pt x="0" y="0"/>
                </a:moveTo>
                <a:lnTo>
                  <a:pt x="14254050" y="0"/>
                </a:lnTo>
                <a:lnTo>
                  <a:pt x="14254050" y="4347863"/>
                </a:lnTo>
                <a:lnTo>
                  <a:pt x="0" y="4347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all clients who has made atleast two payments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customers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customerNumber in (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customerNumber from payments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customerNumber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having count(amount) &gt;= 2);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90045" y="6103313"/>
            <a:ext cx="16152224" cy="3612187"/>
          </a:xfrm>
          <a:custGeom>
            <a:avLst/>
            <a:gdLst/>
            <a:ahLst/>
            <a:cxnLst/>
            <a:rect l="l" t="t" r="r" b="b"/>
            <a:pathLst>
              <a:path w="16152224" h="3612187">
                <a:moveTo>
                  <a:pt x="0" y="0"/>
                </a:moveTo>
                <a:lnTo>
                  <a:pt x="16152223" y="0"/>
                </a:lnTo>
                <a:lnTo>
                  <a:pt x="16152223" y="3612187"/>
                </a:lnTo>
                <a:lnTo>
                  <a:pt x="0" y="3612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products whose price higher than average MSRP in their corrosponding line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products p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MSRP &gt; (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avg(MSRP) from products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productLine = p.productLine);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58162" y="5458250"/>
            <a:ext cx="14258298" cy="4359975"/>
          </a:xfrm>
          <a:custGeom>
            <a:avLst/>
            <a:gdLst/>
            <a:ahLst/>
            <a:cxnLst/>
            <a:rect l="l" t="t" r="r" b="b"/>
            <a:pathLst>
              <a:path w="14258298" h="4359975">
                <a:moveTo>
                  <a:pt x="0" y="0"/>
                </a:moveTo>
                <a:lnTo>
                  <a:pt x="14258298" y="0"/>
                </a:lnTo>
                <a:lnTo>
                  <a:pt x="14258298" y="4359974"/>
                </a:lnTo>
                <a:lnTo>
                  <a:pt x="0" y="4359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customer who made any payment usning exist clause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customers c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exists (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customerNumber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payments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customerNumber=c.customerNumber);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129550" y="5771822"/>
            <a:ext cx="15289311" cy="3865500"/>
          </a:xfrm>
          <a:custGeom>
            <a:avLst/>
            <a:gdLst/>
            <a:ahLst/>
            <a:cxnLst/>
            <a:rect l="l" t="t" r="r" b="b"/>
            <a:pathLst>
              <a:path w="15289311" h="3865500">
                <a:moveTo>
                  <a:pt x="0" y="0"/>
                </a:moveTo>
                <a:lnTo>
                  <a:pt x="15289311" y="0"/>
                </a:lnTo>
                <a:lnTo>
                  <a:pt x="15289311" y="3865500"/>
                </a:lnTo>
                <a:lnTo>
                  <a:pt x="0" y="3865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Write a query create the following "view" of payment table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*, (select avg(amount) from payments) as Avg_amount,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amount - (select avg_amount) as Diffrence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payments;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909400" y="5420212"/>
            <a:ext cx="12556763" cy="4398000"/>
          </a:xfrm>
          <a:custGeom>
            <a:avLst/>
            <a:gdLst/>
            <a:ahLst/>
            <a:cxnLst/>
            <a:rect l="l" t="t" r="r" b="b"/>
            <a:pathLst>
              <a:path w="12556763" h="4398000">
                <a:moveTo>
                  <a:pt x="0" y="0"/>
                </a:moveTo>
                <a:lnTo>
                  <a:pt x="12556763" y="0"/>
                </a:lnTo>
                <a:lnTo>
                  <a:pt x="12556763" y="4398000"/>
                </a:lnTo>
                <a:lnTo>
                  <a:pt x="0" y="439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80" b="-3880"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write a query create the following "view" of payment table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differnce &gt; 0 (amount is higher than average)</a:t>
              </a:r>
            </a:p>
            <a:p>
              <a:pPr algn="ctr">
                <a:lnSpc>
                  <a:spcPts val="2520"/>
                </a:lnSpc>
              </a:pPr>
              <a:endParaRPr lang="en-US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(select *, (select avg(amount) from payments) as Avg_amount,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amount - (select avg_amount) as Diffrence from payments) as pay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Diffrence &gt; 0;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162462" y="5307500"/>
            <a:ext cx="11714588" cy="4541437"/>
          </a:xfrm>
          <a:custGeom>
            <a:avLst/>
            <a:gdLst/>
            <a:ahLst/>
            <a:cxnLst/>
            <a:rect l="l" t="t" r="r" b="b"/>
            <a:pathLst>
              <a:path w="11714588" h="4541437">
                <a:moveTo>
                  <a:pt x="0" y="0"/>
                </a:moveTo>
                <a:lnTo>
                  <a:pt x="11714587" y="0"/>
                </a:lnTo>
                <a:lnTo>
                  <a:pt x="11714587" y="4541437"/>
                </a:lnTo>
                <a:lnTo>
                  <a:pt x="0" y="4541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002619"/>
            <a:ext cx="16978838" cy="6051487"/>
            <a:chOff x="0" y="0"/>
            <a:chExt cx="22638450" cy="8068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8049641"/>
            </a:xfrm>
            <a:custGeom>
              <a:avLst/>
              <a:gdLst/>
              <a:ahLst/>
              <a:cxnLst/>
              <a:rect l="l" t="t" r="r" b="b"/>
              <a:pathLst>
                <a:path w="22619463" h="8049641">
                  <a:moveTo>
                    <a:pt x="0" y="0"/>
                  </a:moveTo>
                  <a:lnTo>
                    <a:pt x="22619463" y="0"/>
                  </a:lnTo>
                  <a:lnTo>
                    <a:pt x="22619463" y="8049641"/>
                  </a:lnTo>
                  <a:lnTo>
                    <a:pt x="0" y="8049641"/>
                  </a:lnTo>
                  <a:close/>
                </a:path>
              </a:pathLst>
            </a:custGeom>
            <a:solidFill>
              <a:srgbClr val="3C78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8068691"/>
            </a:xfrm>
            <a:custGeom>
              <a:avLst/>
              <a:gdLst/>
              <a:ahLst/>
              <a:cxnLst/>
              <a:rect l="l" t="t" r="r" b="b"/>
              <a:pathLst>
                <a:path w="22638513" h="8068691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8059166"/>
                  </a:lnTo>
                  <a:cubicBezTo>
                    <a:pt x="22638513" y="8064373"/>
                    <a:pt x="22634195" y="8068691"/>
                    <a:pt x="22628988" y="8068691"/>
                  </a:cubicBezTo>
                  <a:lnTo>
                    <a:pt x="9525" y="8068691"/>
                  </a:lnTo>
                  <a:cubicBezTo>
                    <a:pt x="4318" y="8068691"/>
                    <a:pt x="0" y="8064373"/>
                    <a:pt x="0" y="8059166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8059166"/>
                  </a:lnTo>
                  <a:lnTo>
                    <a:pt x="9525" y="8059166"/>
                  </a:lnTo>
                  <a:lnTo>
                    <a:pt x="9525" y="8049641"/>
                  </a:lnTo>
                  <a:lnTo>
                    <a:pt x="22628988" y="8049641"/>
                  </a:lnTo>
                  <a:lnTo>
                    <a:pt x="22628988" y="8059166"/>
                  </a:lnTo>
                  <a:lnTo>
                    <a:pt x="22619463" y="8059166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Retrive all data where order not shipped and also show number of orders number shipped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102288"/>
            <a:chOff x="0" y="0"/>
            <a:chExt cx="22638450" cy="2803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2783967"/>
            </a:xfrm>
            <a:custGeom>
              <a:avLst/>
              <a:gdLst/>
              <a:ahLst/>
              <a:cxnLst/>
              <a:rect l="l" t="t" r="r" b="b"/>
              <a:pathLst>
                <a:path w="22619463" h="2783967">
                  <a:moveTo>
                    <a:pt x="0" y="0"/>
                  </a:moveTo>
                  <a:lnTo>
                    <a:pt x="22619463" y="0"/>
                  </a:lnTo>
                  <a:lnTo>
                    <a:pt x="22619463" y="2783967"/>
                  </a:lnTo>
                  <a:lnTo>
                    <a:pt x="0" y="2783967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2803017"/>
            </a:xfrm>
            <a:custGeom>
              <a:avLst/>
              <a:gdLst/>
              <a:ahLst/>
              <a:cxnLst/>
              <a:rect l="l" t="t" r="r" b="b"/>
              <a:pathLst>
                <a:path w="22638513" h="280301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793492"/>
                  </a:lnTo>
                  <a:cubicBezTo>
                    <a:pt x="22638513" y="2798699"/>
                    <a:pt x="22634195" y="2803017"/>
                    <a:pt x="22628988" y="2803017"/>
                  </a:cubicBezTo>
                  <a:lnTo>
                    <a:pt x="9525" y="2803017"/>
                  </a:lnTo>
                  <a:cubicBezTo>
                    <a:pt x="4318" y="2803017"/>
                    <a:pt x="0" y="2798699"/>
                    <a:pt x="0" y="279349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793492"/>
                  </a:lnTo>
                  <a:lnTo>
                    <a:pt x="9525" y="2793492"/>
                  </a:lnTo>
                  <a:lnTo>
                    <a:pt x="9525" y="2783967"/>
                  </a:lnTo>
                  <a:lnTo>
                    <a:pt x="22628988" y="2783967"/>
                  </a:lnTo>
                  <a:lnTo>
                    <a:pt x="22628988" y="2793492"/>
                  </a:lnTo>
                  <a:lnTo>
                    <a:pt x="22619463" y="279349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286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Select count(*) as “Not_Shipped_Orders”  from orderswhere status != "Shipped";  </a:t>
              </a:r>
            </a:p>
            <a:p>
              <a:pPr algn="ctr">
                <a:lnSpc>
                  <a:spcPts val="3600"/>
                </a:lnSpc>
              </a:pPr>
              <a:endParaRPr lang="en-US" sz="3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select * from orderswhere status &lt;&gt; "Shipped";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18074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83812" y="4009763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7"/>
                </a:lnTo>
                <a:lnTo>
                  <a:pt x="0" y="178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56950" y="5754150"/>
            <a:ext cx="16300875" cy="4407112"/>
          </a:xfrm>
          <a:custGeom>
            <a:avLst/>
            <a:gdLst/>
            <a:ahLst/>
            <a:cxnLst/>
            <a:rect l="l" t="t" r="r" b="b"/>
            <a:pathLst>
              <a:path w="16300875" h="4407112">
                <a:moveTo>
                  <a:pt x="0" y="0"/>
                </a:moveTo>
                <a:lnTo>
                  <a:pt x="16300875" y="0"/>
                </a:lnTo>
                <a:lnTo>
                  <a:pt x="16300875" y="4407112"/>
                </a:lnTo>
                <a:lnTo>
                  <a:pt x="0" y="4407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180" r="-4047" b="518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948225" y="4206862"/>
            <a:ext cx="4329450" cy="1365750"/>
          </a:xfrm>
          <a:custGeom>
            <a:avLst/>
            <a:gdLst/>
            <a:ahLst/>
            <a:cxnLst/>
            <a:rect l="l" t="t" r="r" b="b"/>
            <a:pathLst>
              <a:path w="4329450" h="1365750">
                <a:moveTo>
                  <a:pt x="0" y="0"/>
                </a:moveTo>
                <a:lnTo>
                  <a:pt x="4329450" y="0"/>
                </a:lnTo>
                <a:lnTo>
                  <a:pt x="4329450" y="1365750"/>
                </a:lnTo>
                <a:lnTo>
                  <a:pt x="0" y="1365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9480"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207569"/>
            <a:ext cx="16978838" cy="4846387"/>
            <a:chOff x="0" y="0"/>
            <a:chExt cx="22638450" cy="646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442837"/>
            </a:xfrm>
            <a:custGeom>
              <a:avLst/>
              <a:gdLst/>
              <a:ahLst/>
              <a:cxnLst/>
              <a:rect l="l" t="t" r="r" b="b"/>
              <a:pathLst>
                <a:path w="22619463" h="6442837">
                  <a:moveTo>
                    <a:pt x="0" y="0"/>
                  </a:moveTo>
                  <a:lnTo>
                    <a:pt x="22619463" y="0"/>
                  </a:lnTo>
                  <a:lnTo>
                    <a:pt x="22619463" y="6442837"/>
                  </a:lnTo>
                  <a:lnTo>
                    <a:pt x="0" y="6442837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461887"/>
            </a:xfrm>
            <a:custGeom>
              <a:avLst/>
              <a:gdLst/>
              <a:ahLst/>
              <a:cxnLst/>
              <a:rect l="l" t="t" r="r" b="b"/>
              <a:pathLst>
                <a:path w="22638513" h="646188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52362"/>
                  </a:lnTo>
                  <a:cubicBezTo>
                    <a:pt x="22638513" y="6457569"/>
                    <a:pt x="22634195" y="6461887"/>
                    <a:pt x="22628988" y="6461887"/>
                  </a:cubicBezTo>
                  <a:lnTo>
                    <a:pt x="9525" y="6461887"/>
                  </a:lnTo>
                  <a:cubicBezTo>
                    <a:pt x="4318" y="6461887"/>
                    <a:pt x="0" y="6457569"/>
                    <a:pt x="0" y="645236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52362"/>
                  </a:lnTo>
                  <a:lnTo>
                    <a:pt x="9525" y="6452362"/>
                  </a:lnTo>
                  <a:lnTo>
                    <a:pt x="9525" y="6442837"/>
                  </a:lnTo>
                  <a:lnTo>
                    <a:pt x="22628988" y="6442837"/>
                  </a:lnTo>
                  <a:lnTo>
                    <a:pt x="22628988" y="6452362"/>
                  </a:lnTo>
                  <a:lnTo>
                    <a:pt x="22619463" y="645236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Total payment from each customer after a certain date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885288"/>
            <a:chOff x="0" y="0"/>
            <a:chExt cx="22638450" cy="3847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828034"/>
            </a:xfrm>
            <a:custGeom>
              <a:avLst/>
              <a:gdLst/>
              <a:ahLst/>
              <a:cxnLst/>
              <a:rect l="l" t="t" r="r" b="b"/>
              <a:pathLst>
                <a:path w="22619463" h="3828034">
                  <a:moveTo>
                    <a:pt x="0" y="0"/>
                  </a:moveTo>
                  <a:lnTo>
                    <a:pt x="22619463" y="0"/>
                  </a:lnTo>
                  <a:lnTo>
                    <a:pt x="22619463" y="3828034"/>
                  </a:lnTo>
                  <a:lnTo>
                    <a:pt x="0" y="3828034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847084"/>
            </a:xfrm>
            <a:custGeom>
              <a:avLst/>
              <a:gdLst/>
              <a:ahLst/>
              <a:cxnLst/>
              <a:rect l="l" t="t" r="r" b="b"/>
              <a:pathLst>
                <a:path w="22638513" h="3847084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837559"/>
                  </a:lnTo>
                  <a:cubicBezTo>
                    <a:pt x="22638513" y="3842766"/>
                    <a:pt x="22634195" y="3847084"/>
                    <a:pt x="22628988" y="3847084"/>
                  </a:cubicBezTo>
                  <a:lnTo>
                    <a:pt x="9525" y="3847084"/>
                  </a:lnTo>
                  <a:cubicBezTo>
                    <a:pt x="4318" y="3847084"/>
                    <a:pt x="0" y="3842766"/>
                    <a:pt x="0" y="383755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37559"/>
                  </a:lnTo>
                  <a:lnTo>
                    <a:pt x="9525" y="3837559"/>
                  </a:lnTo>
                  <a:lnTo>
                    <a:pt x="9525" y="3828034"/>
                  </a:lnTo>
                  <a:lnTo>
                    <a:pt x="22628988" y="3828034"/>
                  </a:lnTo>
                  <a:lnTo>
                    <a:pt x="22628988" y="3837559"/>
                  </a:lnTo>
                  <a:lnTo>
                    <a:pt x="22619463" y="3837559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91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customerNumber,sum(amount) as total_amount, customerName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payments join customers using (customerNumber)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paymentDate &gt; "2002-02-02"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customerNumber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order by customerNumber, customerName 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884825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339150" y="5486400"/>
            <a:ext cx="11634150" cy="4286550"/>
          </a:xfrm>
          <a:custGeom>
            <a:avLst/>
            <a:gdLst/>
            <a:ahLst/>
            <a:cxnLst/>
            <a:rect l="l" t="t" r="r" b="b"/>
            <a:pathLst>
              <a:path w="11634150" h="4286550">
                <a:moveTo>
                  <a:pt x="0" y="0"/>
                </a:moveTo>
                <a:lnTo>
                  <a:pt x="11634150" y="0"/>
                </a:lnTo>
                <a:lnTo>
                  <a:pt x="11634150" y="4286550"/>
                </a:lnTo>
                <a:lnTo>
                  <a:pt x="0" y="4286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928" b="-33928"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7255144"/>
            <a:ext cx="16978838" cy="2798887"/>
            <a:chOff x="0" y="0"/>
            <a:chExt cx="22638450" cy="3731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3712845"/>
            </a:xfrm>
            <a:custGeom>
              <a:avLst/>
              <a:gdLst/>
              <a:ahLst/>
              <a:cxnLst/>
              <a:rect l="l" t="t" r="r" b="b"/>
              <a:pathLst>
                <a:path w="22619463" h="3712845">
                  <a:moveTo>
                    <a:pt x="0" y="0"/>
                  </a:moveTo>
                  <a:lnTo>
                    <a:pt x="22619463" y="0"/>
                  </a:lnTo>
                  <a:lnTo>
                    <a:pt x="22619463" y="3712845"/>
                  </a:lnTo>
                  <a:lnTo>
                    <a:pt x="0" y="3712845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3731895"/>
            </a:xfrm>
            <a:custGeom>
              <a:avLst/>
              <a:gdLst/>
              <a:ahLst/>
              <a:cxnLst/>
              <a:rect l="l" t="t" r="r" b="b"/>
              <a:pathLst>
                <a:path w="22638513" h="3731895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722370"/>
                  </a:lnTo>
                  <a:cubicBezTo>
                    <a:pt x="22638513" y="3727577"/>
                    <a:pt x="22634195" y="3731895"/>
                    <a:pt x="22628988" y="3731895"/>
                  </a:cubicBezTo>
                  <a:lnTo>
                    <a:pt x="9525" y="3731895"/>
                  </a:lnTo>
                  <a:cubicBezTo>
                    <a:pt x="4318" y="3731895"/>
                    <a:pt x="0" y="3727577"/>
                    <a:pt x="0" y="372237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22370"/>
                  </a:lnTo>
                  <a:lnTo>
                    <a:pt x="9525" y="3722370"/>
                  </a:lnTo>
                  <a:lnTo>
                    <a:pt x="9525" y="3712845"/>
                  </a:lnTo>
                  <a:lnTo>
                    <a:pt x="22628988" y="3712845"/>
                  </a:lnTo>
                  <a:lnTo>
                    <a:pt x="22628988" y="3722370"/>
                  </a:lnTo>
                  <a:lnTo>
                    <a:pt x="22619463" y="3722370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value of each unique order and it's customer name and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sales employees sorted by total order values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4840088"/>
            <a:chOff x="0" y="0"/>
            <a:chExt cx="22638450" cy="64534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6434455"/>
            </a:xfrm>
            <a:custGeom>
              <a:avLst/>
              <a:gdLst/>
              <a:ahLst/>
              <a:cxnLst/>
              <a:rect l="l" t="t" r="r" b="b"/>
              <a:pathLst>
                <a:path w="22619463" h="6434455">
                  <a:moveTo>
                    <a:pt x="0" y="0"/>
                  </a:moveTo>
                  <a:lnTo>
                    <a:pt x="22619463" y="0"/>
                  </a:lnTo>
                  <a:lnTo>
                    <a:pt x="22619463" y="6434455"/>
                  </a:lnTo>
                  <a:lnTo>
                    <a:pt x="0" y="6434455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6453505"/>
            </a:xfrm>
            <a:custGeom>
              <a:avLst/>
              <a:gdLst/>
              <a:ahLst/>
              <a:cxnLst/>
              <a:rect l="l" t="t" r="r" b="b"/>
              <a:pathLst>
                <a:path w="22638513" h="6453505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443980"/>
                  </a:lnTo>
                  <a:cubicBezTo>
                    <a:pt x="22638513" y="6449187"/>
                    <a:pt x="22634195" y="6453505"/>
                    <a:pt x="22628988" y="6453505"/>
                  </a:cubicBezTo>
                  <a:lnTo>
                    <a:pt x="9525" y="6453505"/>
                  </a:lnTo>
                  <a:cubicBezTo>
                    <a:pt x="4318" y="6453505"/>
                    <a:pt x="0" y="6449187"/>
                    <a:pt x="0" y="644398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443980"/>
                  </a:lnTo>
                  <a:lnTo>
                    <a:pt x="9525" y="6443980"/>
                  </a:lnTo>
                  <a:lnTo>
                    <a:pt x="9525" y="6434455"/>
                  </a:lnTo>
                  <a:lnTo>
                    <a:pt x="22628988" y="6434455"/>
                  </a:lnTo>
                  <a:lnTo>
                    <a:pt x="22628988" y="6443980"/>
                  </a:lnTo>
                  <a:lnTo>
                    <a:pt x="22619463" y="6443980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6520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orderNumber,customerNumber,customerName,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sum(quantityOrdered*priceEach) as order_total, salesRepEmployeeNumber,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concat(emp.firstName," ",emp.lastName) as salesRepEmployeeName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orderdetails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orders using (orderNumber)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customers using (customerNumber)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employees as emp on (salesRepEmployeeNumber = employeeNumber)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orderNumber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order by order_total desc;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7008262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525888" y="7376588"/>
            <a:ext cx="13656598" cy="2537962"/>
          </a:xfrm>
          <a:custGeom>
            <a:avLst/>
            <a:gdLst/>
            <a:ahLst/>
            <a:cxnLst/>
            <a:rect l="l" t="t" r="r" b="b"/>
            <a:pathLst>
              <a:path w="13656598" h="2537962">
                <a:moveTo>
                  <a:pt x="0" y="0"/>
                </a:moveTo>
                <a:lnTo>
                  <a:pt x="13656598" y="0"/>
                </a:lnTo>
                <a:lnTo>
                  <a:pt x="13656598" y="2537962"/>
                </a:lnTo>
                <a:lnTo>
                  <a:pt x="0" y="253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6713794"/>
            <a:ext cx="16978838" cy="3340237"/>
            <a:chOff x="0" y="0"/>
            <a:chExt cx="22638450" cy="4453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4434586"/>
            </a:xfrm>
            <a:custGeom>
              <a:avLst/>
              <a:gdLst/>
              <a:ahLst/>
              <a:cxnLst/>
              <a:rect l="l" t="t" r="r" b="b"/>
              <a:pathLst>
                <a:path w="22619463" h="4434586">
                  <a:moveTo>
                    <a:pt x="0" y="0"/>
                  </a:moveTo>
                  <a:lnTo>
                    <a:pt x="22619463" y="0"/>
                  </a:lnTo>
                  <a:lnTo>
                    <a:pt x="22619463" y="4434586"/>
                  </a:lnTo>
                  <a:lnTo>
                    <a:pt x="0" y="4434586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4453636"/>
            </a:xfrm>
            <a:custGeom>
              <a:avLst/>
              <a:gdLst/>
              <a:ahLst/>
              <a:cxnLst/>
              <a:rect l="l" t="t" r="r" b="b"/>
              <a:pathLst>
                <a:path w="22638513" h="445363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4444111"/>
                  </a:lnTo>
                  <a:cubicBezTo>
                    <a:pt x="22638513" y="4449318"/>
                    <a:pt x="22634195" y="4453636"/>
                    <a:pt x="22628988" y="4453636"/>
                  </a:cubicBezTo>
                  <a:lnTo>
                    <a:pt x="9525" y="4453636"/>
                  </a:lnTo>
                  <a:cubicBezTo>
                    <a:pt x="4318" y="4453636"/>
                    <a:pt x="0" y="4449318"/>
                    <a:pt x="0" y="444411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4444111"/>
                  </a:lnTo>
                  <a:lnTo>
                    <a:pt x="9525" y="4444111"/>
                  </a:lnTo>
                  <a:lnTo>
                    <a:pt x="9525" y="4434586"/>
                  </a:lnTo>
                  <a:lnTo>
                    <a:pt x="22628988" y="4434586"/>
                  </a:lnTo>
                  <a:lnTo>
                    <a:pt x="22628988" y="4444111"/>
                  </a:lnTo>
                  <a:lnTo>
                    <a:pt x="22619463" y="444411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Number of orders placed by each customers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and sales employee of that customer.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4298738"/>
            <a:chOff x="0" y="0"/>
            <a:chExt cx="22638450" cy="57316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5712587"/>
            </a:xfrm>
            <a:custGeom>
              <a:avLst/>
              <a:gdLst/>
              <a:ahLst/>
              <a:cxnLst/>
              <a:rect l="l" t="t" r="r" b="b"/>
              <a:pathLst>
                <a:path w="22619463" h="5712587">
                  <a:moveTo>
                    <a:pt x="0" y="0"/>
                  </a:moveTo>
                  <a:lnTo>
                    <a:pt x="22619463" y="0"/>
                  </a:lnTo>
                  <a:lnTo>
                    <a:pt x="22619463" y="5712587"/>
                  </a:lnTo>
                  <a:lnTo>
                    <a:pt x="0" y="5712587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5731637"/>
            </a:xfrm>
            <a:custGeom>
              <a:avLst/>
              <a:gdLst/>
              <a:ahLst/>
              <a:cxnLst/>
              <a:rect l="l" t="t" r="r" b="b"/>
              <a:pathLst>
                <a:path w="22638513" h="573163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722112"/>
                  </a:lnTo>
                  <a:cubicBezTo>
                    <a:pt x="22638513" y="5727319"/>
                    <a:pt x="22634195" y="5731637"/>
                    <a:pt x="22628988" y="5731637"/>
                  </a:cubicBezTo>
                  <a:lnTo>
                    <a:pt x="9525" y="5731637"/>
                  </a:lnTo>
                  <a:cubicBezTo>
                    <a:pt x="4318" y="5731637"/>
                    <a:pt x="0" y="5727319"/>
                    <a:pt x="0" y="572211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722112"/>
                  </a:lnTo>
                  <a:lnTo>
                    <a:pt x="9525" y="5722112"/>
                  </a:lnTo>
                  <a:lnTo>
                    <a:pt x="9525" y="5712587"/>
                  </a:lnTo>
                  <a:lnTo>
                    <a:pt x="22628988" y="5712587"/>
                  </a:lnTo>
                  <a:lnTo>
                    <a:pt x="22628988" y="5722112"/>
                  </a:lnTo>
                  <a:lnTo>
                    <a:pt x="22619463" y="572211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579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customerNumber,count(*) as Total_Order, 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salesRepEmployeeNumber as emp_number, concat(firstName," ",lastName) as emp_name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orders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customers using(customerNumber)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employees on ( salesRepEmployeeNumber = employeeNumber)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customerNumber;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6436762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938975" y="6784313"/>
            <a:ext cx="9083850" cy="3148275"/>
          </a:xfrm>
          <a:custGeom>
            <a:avLst/>
            <a:gdLst/>
            <a:ahLst/>
            <a:cxnLst/>
            <a:rect l="l" t="t" r="r" b="b"/>
            <a:pathLst>
              <a:path w="9083850" h="3148275">
                <a:moveTo>
                  <a:pt x="0" y="0"/>
                </a:moveTo>
                <a:lnTo>
                  <a:pt x="9083850" y="0"/>
                </a:lnTo>
                <a:lnTo>
                  <a:pt x="9083850" y="3148275"/>
                </a:lnTo>
                <a:lnTo>
                  <a:pt x="0" y="314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6400" b="-26400"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6713794"/>
            <a:ext cx="16978838" cy="3340237"/>
            <a:chOff x="0" y="0"/>
            <a:chExt cx="22638450" cy="4453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4434586"/>
            </a:xfrm>
            <a:custGeom>
              <a:avLst/>
              <a:gdLst/>
              <a:ahLst/>
              <a:cxnLst/>
              <a:rect l="l" t="t" r="r" b="b"/>
              <a:pathLst>
                <a:path w="22619463" h="4434586">
                  <a:moveTo>
                    <a:pt x="0" y="0"/>
                  </a:moveTo>
                  <a:lnTo>
                    <a:pt x="22619463" y="0"/>
                  </a:lnTo>
                  <a:lnTo>
                    <a:pt x="22619463" y="4434586"/>
                  </a:lnTo>
                  <a:lnTo>
                    <a:pt x="0" y="4434586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4453636"/>
            </a:xfrm>
            <a:custGeom>
              <a:avLst/>
              <a:gdLst/>
              <a:ahLst/>
              <a:cxnLst/>
              <a:rect l="l" t="t" r="r" b="b"/>
              <a:pathLst>
                <a:path w="22638513" h="445363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4444111"/>
                  </a:lnTo>
                  <a:cubicBezTo>
                    <a:pt x="22638513" y="4449318"/>
                    <a:pt x="22634195" y="4453636"/>
                    <a:pt x="22628988" y="4453636"/>
                  </a:cubicBezTo>
                  <a:lnTo>
                    <a:pt x="9525" y="4453636"/>
                  </a:lnTo>
                  <a:cubicBezTo>
                    <a:pt x="4318" y="4453636"/>
                    <a:pt x="0" y="4449318"/>
                    <a:pt x="0" y="444411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4444111"/>
                  </a:lnTo>
                  <a:lnTo>
                    <a:pt x="9525" y="4444111"/>
                  </a:lnTo>
                  <a:lnTo>
                    <a:pt x="9525" y="4434586"/>
                  </a:lnTo>
                  <a:lnTo>
                    <a:pt x="22628988" y="4434586"/>
                  </a:lnTo>
                  <a:lnTo>
                    <a:pt x="22628988" y="4444111"/>
                  </a:lnTo>
                  <a:lnTo>
                    <a:pt x="22619463" y="444411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Number of orders Through each sales employee/Representive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4298738"/>
            <a:chOff x="0" y="0"/>
            <a:chExt cx="22638450" cy="57316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5712587"/>
            </a:xfrm>
            <a:custGeom>
              <a:avLst/>
              <a:gdLst/>
              <a:ahLst/>
              <a:cxnLst/>
              <a:rect l="l" t="t" r="r" b="b"/>
              <a:pathLst>
                <a:path w="22619463" h="5712587">
                  <a:moveTo>
                    <a:pt x="0" y="0"/>
                  </a:moveTo>
                  <a:lnTo>
                    <a:pt x="22619463" y="0"/>
                  </a:lnTo>
                  <a:lnTo>
                    <a:pt x="22619463" y="5712587"/>
                  </a:lnTo>
                  <a:lnTo>
                    <a:pt x="0" y="5712587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5731637"/>
            </a:xfrm>
            <a:custGeom>
              <a:avLst/>
              <a:gdLst/>
              <a:ahLst/>
              <a:cxnLst/>
              <a:rect l="l" t="t" r="r" b="b"/>
              <a:pathLst>
                <a:path w="22638513" h="5731637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722112"/>
                  </a:lnTo>
                  <a:cubicBezTo>
                    <a:pt x="22638513" y="5727319"/>
                    <a:pt x="22634195" y="5731637"/>
                    <a:pt x="22628988" y="5731637"/>
                  </a:cubicBezTo>
                  <a:lnTo>
                    <a:pt x="9525" y="5731637"/>
                  </a:lnTo>
                  <a:cubicBezTo>
                    <a:pt x="4318" y="5731637"/>
                    <a:pt x="0" y="5727319"/>
                    <a:pt x="0" y="572211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722112"/>
                  </a:lnTo>
                  <a:lnTo>
                    <a:pt x="9525" y="5722112"/>
                  </a:lnTo>
                  <a:lnTo>
                    <a:pt x="9525" y="5712587"/>
                  </a:lnTo>
                  <a:lnTo>
                    <a:pt x="22628988" y="5712587"/>
                  </a:lnTo>
                  <a:lnTo>
                    <a:pt x="22628988" y="5722112"/>
                  </a:lnTo>
                  <a:lnTo>
                    <a:pt x="22619463" y="5722112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579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employeeNumber, concat(firstName," ",lastName) as emp_name, count(orderNumber) as total_orders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orders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customers using (customerNumber)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employees on ( salesRepEmployeeNumber = employeeNumber)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employeeNumber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order by total_orders desc;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6436762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736700" y="6921712"/>
            <a:ext cx="8540175" cy="2924400"/>
          </a:xfrm>
          <a:custGeom>
            <a:avLst/>
            <a:gdLst/>
            <a:ahLst/>
            <a:cxnLst/>
            <a:rect l="l" t="t" r="r" b="b"/>
            <a:pathLst>
              <a:path w="8540175" h="2924400">
                <a:moveTo>
                  <a:pt x="0" y="0"/>
                </a:moveTo>
                <a:lnTo>
                  <a:pt x="8540175" y="0"/>
                </a:lnTo>
                <a:lnTo>
                  <a:pt x="8540175" y="2924400"/>
                </a:lnTo>
                <a:lnTo>
                  <a:pt x="0" y="292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244" b="-10244"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149594"/>
            <a:ext cx="16978838" cy="4904438"/>
            <a:chOff x="0" y="0"/>
            <a:chExt cx="22638450" cy="65392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6520180"/>
            </a:xfrm>
            <a:custGeom>
              <a:avLst/>
              <a:gdLst/>
              <a:ahLst/>
              <a:cxnLst/>
              <a:rect l="l" t="t" r="r" b="b"/>
              <a:pathLst>
                <a:path w="22619463" h="6520180">
                  <a:moveTo>
                    <a:pt x="0" y="0"/>
                  </a:moveTo>
                  <a:lnTo>
                    <a:pt x="22619463" y="0"/>
                  </a:lnTo>
                  <a:lnTo>
                    <a:pt x="22619463" y="6520180"/>
                  </a:lnTo>
                  <a:lnTo>
                    <a:pt x="0" y="6520180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6539230"/>
            </a:xfrm>
            <a:custGeom>
              <a:avLst/>
              <a:gdLst/>
              <a:ahLst/>
              <a:cxnLst/>
              <a:rect l="l" t="t" r="r" b="b"/>
              <a:pathLst>
                <a:path w="22638513" h="6539230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6529705"/>
                  </a:lnTo>
                  <a:cubicBezTo>
                    <a:pt x="22638513" y="6534912"/>
                    <a:pt x="22634195" y="6539230"/>
                    <a:pt x="22628988" y="6539230"/>
                  </a:cubicBezTo>
                  <a:lnTo>
                    <a:pt x="9525" y="6539230"/>
                  </a:lnTo>
                  <a:cubicBezTo>
                    <a:pt x="4318" y="6539230"/>
                    <a:pt x="0" y="6534912"/>
                    <a:pt x="0" y="652970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529705"/>
                  </a:lnTo>
                  <a:lnTo>
                    <a:pt x="9525" y="6529705"/>
                  </a:lnTo>
                  <a:lnTo>
                    <a:pt x="9525" y="6520180"/>
                  </a:lnTo>
                  <a:lnTo>
                    <a:pt x="22628988" y="6520180"/>
                  </a:lnTo>
                  <a:lnTo>
                    <a:pt x="22628988" y="6529705"/>
                  </a:lnTo>
                  <a:lnTo>
                    <a:pt x="22619463" y="6529705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Number of orders country wise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2734538"/>
            <a:chOff x="0" y="0"/>
            <a:chExt cx="22638450" cy="3646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626993"/>
            </a:xfrm>
            <a:custGeom>
              <a:avLst/>
              <a:gdLst/>
              <a:ahLst/>
              <a:cxnLst/>
              <a:rect l="l" t="t" r="r" b="b"/>
              <a:pathLst>
                <a:path w="22619463" h="3626993">
                  <a:moveTo>
                    <a:pt x="0" y="0"/>
                  </a:moveTo>
                  <a:lnTo>
                    <a:pt x="22619463" y="0"/>
                  </a:lnTo>
                  <a:lnTo>
                    <a:pt x="22619463" y="3626993"/>
                  </a:lnTo>
                  <a:lnTo>
                    <a:pt x="0" y="3626993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646043"/>
            </a:xfrm>
            <a:custGeom>
              <a:avLst/>
              <a:gdLst/>
              <a:ahLst/>
              <a:cxnLst/>
              <a:rect l="l" t="t" r="r" b="b"/>
              <a:pathLst>
                <a:path w="22638513" h="364604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636518"/>
                  </a:lnTo>
                  <a:cubicBezTo>
                    <a:pt x="22638513" y="3641725"/>
                    <a:pt x="22634195" y="3646043"/>
                    <a:pt x="22628988" y="3646043"/>
                  </a:cubicBezTo>
                  <a:lnTo>
                    <a:pt x="9525" y="3646043"/>
                  </a:lnTo>
                  <a:cubicBezTo>
                    <a:pt x="4318" y="3646043"/>
                    <a:pt x="0" y="3641725"/>
                    <a:pt x="0" y="363651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36518"/>
                  </a:lnTo>
                  <a:lnTo>
                    <a:pt x="9525" y="3636518"/>
                  </a:lnTo>
                  <a:lnTo>
                    <a:pt x="9525" y="3626993"/>
                  </a:lnTo>
                  <a:lnTo>
                    <a:pt x="22628988" y="3626993"/>
                  </a:lnTo>
                  <a:lnTo>
                    <a:pt x="22628988" y="3636518"/>
                  </a:lnTo>
                  <a:lnTo>
                    <a:pt x="22619463" y="363651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712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country,orderDate,count(*) as total_orders from orders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customers using (customerNumber)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country,orderDate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order by country,orderDate;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4950862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220638" y="5278838"/>
            <a:ext cx="6275588" cy="4587075"/>
          </a:xfrm>
          <a:custGeom>
            <a:avLst/>
            <a:gdLst/>
            <a:ahLst/>
            <a:cxnLst/>
            <a:rect l="l" t="t" r="r" b="b"/>
            <a:pathLst>
              <a:path w="6275588" h="4587075">
                <a:moveTo>
                  <a:pt x="0" y="0"/>
                </a:moveTo>
                <a:lnTo>
                  <a:pt x="6275587" y="0"/>
                </a:lnTo>
                <a:lnTo>
                  <a:pt x="6275587" y="4587074"/>
                </a:lnTo>
                <a:lnTo>
                  <a:pt x="0" y="4587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222" b="-10222"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6560719"/>
            <a:ext cx="16978838" cy="3493237"/>
            <a:chOff x="0" y="0"/>
            <a:chExt cx="22638450" cy="4657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4638548"/>
            </a:xfrm>
            <a:custGeom>
              <a:avLst/>
              <a:gdLst/>
              <a:ahLst/>
              <a:cxnLst/>
              <a:rect l="l" t="t" r="r" b="b"/>
              <a:pathLst>
                <a:path w="22619463" h="4638548">
                  <a:moveTo>
                    <a:pt x="0" y="0"/>
                  </a:moveTo>
                  <a:lnTo>
                    <a:pt x="22619463" y="0"/>
                  </a:lnTo>
                  <a:lnTo>
                    <a:pt x="22619463" y="4638548"/>
                  </a:lnTo>
                  <a:lnTo>
                    <a:pt x="0" y="4638548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4657598"/>
            </a:xfrm>
            <a:custGeom>
              <a:avLst/>
              <a:gdLst/>
              <a:ahLst/>
              <a:cxnLst/>
              <a:rect l="l" t="t" r="r" b="b"/>
              <a:pathLst>
                <a:path w="22638513" h="465759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4648073"/>
                  </a:lnTo>
                  <a:cubicBezTo>
                    <a:pt x="22638513" y="4653280"/>
                    <a:pt x="22634195" y="4657598"/>
                    <a:pt x="22628988" y="4657598"/>
                  </a:cubicBezTo>
                  <a:lnTo>
                    <a:pt x="9525" y="4657598"/>
                  </a:lnTo>
                  <a:cubicBezTo>
                    <a:pt x="4318" y="4657598"/>
                    <a:pt x="0" y="4653280"/>
                    <a:pt x="0" y="464807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4648073"/>
                  </a:lnTo>
                  <a:lnTo>
                    <a:pt x="9525" y="4648073"/>
                  </a:lnTo>
                  <a:lnTo>
                    <a:pt x="9525" y="4638548"/>
                  </a:lnTo>
                  <a:lnTo>
                    <a:pt x="22628988" y="4638548"/>
                  </a:lnTo>
                  <a:lnTo>
                    <a:pt x="22628988" y="4648073"/>
                  </a:lnTo>
                  <a:lnTo>
                    <a:pt x="22619463" y="464807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the customers from france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whose total orders values &gt; 80,000 across all thier orders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4238438"/>
            <a:chOff x="0" y="0"/>
            <a:chExt cx="22638450" cy="56512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5632196"/>
            </a:xfrm>
            <a:custGeom>
              <a:avLst/>
              <a:gdLst/>
              <a:ahLst/>
              <a:cxnLst/>
              <a:rect l="l" t="t" r="r" b="b"/>
              <a:pathLst>
                <a:path w="22619463" h="5632196">
                  <a:moveTo>
                    <a:pt x="0" y="0"/>
                  </a:moveTo>
                  <a:lnTo>
                    <a:pt x="22619463" y="0"/>
                  </a:lnTo>
                  <a:lnTo>
                    <a:pt x="22619463" y="5632196"/>
                  </a:lnTo>
                  <a:lnTo>
                    <a:pt x="0" y="5632196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5651246"/>
            </a:xfrm>
            <a:custGeom>
              <a:avLst/>
              <a:gdLst/>
              <a:ahLst/>
              <a:cxnLst/>
              <a:rect l="l" t="t" r="r" b="b"/>
              <a:pathLst>
                <a:path w="22638513" h="565124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641721"/>
                  </a:lnTo>
                  <a:cubicBezTo>
                    <a:pt x="22638513" y="5646928"/>
                    <a:pt x="22634195" y="5651246"/>
                    <a:pt x="22628988" y="5651246"/>
                  </a:cubicBezTo>
                  <a:lnTo>
                    <a:pt x="9525" y="5651246"/>
                  </a:lnTo>
                  <a:cubicBezTo>
                    <a:pt x="4318" y="5651246"/>
                    <a:pt x="0" y="5646928"/>
                    <a:pt x="0" y="564172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641721"/>
                  </a:lnTo>
                  <a:lnTo>
                    <a:pt x="9525" y="5641721"/>
                  </a:lnTo>
                  <a:lnTo>
                    <a:pt x="9525" y="5632196"/>
                  </a:lnTo>
                  <a:lnTo>
                    <a:pt x="22628988" y="5632196"/>
                  </a:lnTo>
                  <a:lnTo>
                    <a:pt x="22628988" y="5641721"/>
                  </a:lnTo>
                  <a:lnTo>
                    <a:pt x="22619463" y="564172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5717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customerNumber,customerName,sum(quantityOrdered*priceEach) as order_values from customers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orders using (customerNumber)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orderdetails using (orderNumber)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country = "France"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customerNumber,customerName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having order_values&gt; 80000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order by order_values desc;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6436762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82856" y="6785812"/>
            <a:ext cx="9581148" cy="3146887"/>
          </a:xfrm>
          <a:custGeom>
            <a:avLst/>
            <a:gdLst/>
            <a:ahLst/>
            <a:cxnLst/>
            <a:rect l="l" t="t" r="r" b="b"/>
            <a:pathLst>
              <a:path w="9581148" h="3146887">
                <a:moveTo>
                  <a:pt x="0" y="0"/>
                </a:moveTo>
                <a:lnTo>
                  <a:pt x="9581148" y="0"/>
                </a:lnTo>
                <a:lnTo>
                  <a:pt x="9581148" y="3146888"/>
                </a:lnTo>
                <a:lnTo>
                  <a:pt x="0" y="3146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6560719"/>
            <a:ext cx="16978838" cy="3493237"/>
            <a:chOff x="0" y="0"/>
            <a:chExt cx="22638450" cy="4657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4638548"/>
            </a:xfrm>
            <a:custGeom>
              <a:avLst/>
              <a:gdLst/>
              <a:ahLst/>
              <a:cxnLst/>
              <a:rect l="l" t="t" r="r" b="b"/>
              <a:pathLst>
                <a:path w="22619463" h="4638548">
                  <a:moveTo>
                    <a:pt x="0" y="0"/>
                  </a:moveTo>
                  <a:lnTo>
                    <a:pt x="22619463" y="0"/>
                  </a:lnTo>
                  <a:lnTo>
                    <a:pt x="22619463" y="4638548"/>
                  </a:lnTo>
                  <a:lnTo>
                    <a:pt x="0" y="4638548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4657598"/>
            </a:xfrm>
            <a:custGeom>
              <a:avLst/>
              <a:gdLst/>
              <a:ahLst/>
              <a:cxnLst/>
              <a:rect l="l" t="t" r="r" b="b"/>
              <a:pathLst>
                <a:path w="22638513" h="465759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4648073"/>
                  </a:lnTo>
                  <a:cubicBezTo>
                    <a:pt x="22638513" y="4653280"/>
                    <a:pt x="22634195" y="4657598"/>
                    <a:pt x="22628988" y="4657598"/>
                  </a:cubicBezTo>
                  <a:lnTo>
                    <a:pt x="9525" y="4657598"/>
                  </a:lnTo>
                  <a:cubicBezTo>
                    <a:pt x="4318" y="4657598"/>
                    <a:pt x="0" y="4653280"/>
                    <a:pt x="0" y="464807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4648073"/>
                  </a:lnTo>
                  <a:lnTo>
                    <a:pt x="9525" y="4648073"/>
                  </a:lnTo>
                  <a:lnTo>
                    <a:pt x="9525" y="4638548"/>
                  </a:lnTo>
                  <a:lnTo>
                    <a:pt x="22628988" y="4638548"/>
                  </a:lnTo>
                  <a:lnTo>
                    <a:pt x="22628988" y="4648073"/>
                  </a:lnTo>
                  <a:lnTo>
                    <a:pt x="22619463" y="464807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804387"/>
            <a:chOff x="0" y="0"/>
            <a:chExt cx="22638450" cy="24058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2386838"/>
            </a:xfrm>
            <a:custGeom>
              <a:avLst/>
              <a:gdLst/>
              <a:ahLst/>
              <a:cxnLst/>
              <a:rect l="l" t="t" r="r" b="b"/>
              <a:pathLst>
                <a:path w="22619463" h="2386838">
                  <a:moveTo>
                    <a:pt x="0" y="0"/>
                  </a:moveTo>
                  <a:lnTo>
                    <a:pt x="22619463" y="0"/>
                  </a:lnTo>
                  <a:lnTo>
                    <a:pt x="22619463" y="2386838"/>
                  </a:lnTo>
                  <a:lnTo>
                    <a:pt x="0" y="2386838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2405888"/>
            </a:xfrm>
            <a:custGeom>
              <a:avLst/>
              <a:gdLst/>
              <a:ahLst/>
              <a:cxnLst/>
              <a:rect l="l" t="t" r="r" b="b"/>
              <a:pathLst>
                <a:path w="22638513" h="2405888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2396363"/>
                  </a:lnTo>
                  <a:cubicBezTo>
                    <a:pt x="22638513" y="2401570"/>
                    <a:pt x="22634195" y="2405888"/>
                    <a:pt x="22628988" y="2405888"/>
                  </a:cubicBezTo>
                  <a:lnTo>
                    <a:pt x="9525" y="2405888"/>
                  </a:lnTo>
                  <a:cubicBezTo>
                    <a:pt x="4318" y="2405888"/>
                    <a:pt x="0" y="2401570"/>
                    <a:pt x="0" y="239636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396363"/>
                  </a:lnTo>
                  <a:lnTo>
                    <a:pt x="9525" y="2396363"/>
                  </a:lnTo>
                  <a:lnTo>
                    <a:pt x="9525" y="2386838"/>
                  </a:lnTo>
                  <a:lnTo>
                    <a:pt x="22628988" y="2386838"/>
                  </a:lnTo>
                  <a:lnTo>
                    <a:pt x="22628988" y="2396363"/>
                  </a:lnTo>
                  <a:lnTo>
                    <a:pt x="22619463" y="2396363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247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the customers from france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whose total orders values &gt; 80,000 across all thier orders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2175319"/>
            <a:ext cx="16978838" cy="4238438"/>
            <a:chOff x="0" y="0"/>
            <a:chExt cx="22638450" cy="56512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5632196"/>
            </a:xfrm>
            <a:custGeom>
              <a:avLst/>
              <a:gdLst/>
              <a:ahLst/>
              <a:cxnLst/>
              <a:rect l="l" t="t" r="r" b="b"/>
              <a:pathLst>
                <a:path w="22619463" h="5632196">
                  <a:moveTo>
                    <a:pt x="0" y="0"/>
                  </a:moveTo>
                  <a:lnTo>
                    <a:pt x="22619463" y="0"/>
                  </a:lnTo>
                  <a:lnTo>
                    <a:pt x="22619463" y="5632196"/>
                  </a:lnTo>
                  <a:lnTo>
                    <a:pt x="0" y="5632196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5651246"/>
            </a:xfrm>
            <a:custGeom>
              <a:avLst/>
              <a:gdLst/>
              <a:ahLst/>
              <a:cxnLst/>
              <a:rect l="l" t="t" r="r" b="b"/>
              <a:pathLst>
                <a:path w="22638513" h="565124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641721"/>
                  </a:lnTo>
                  <a:cubicBezTo>
                    <a:pt x="22638513" y="5646928"/>
                    <a:pt x="22634195" y="5651246"/>
                    <a:pt x="22628988" y="5651246"/>
                  </a:cubicBezTo>
                  <a:lnTo>
                    <a:pt x="9525" y="5651246"/>
                  </a:lnTo>
                  <a:cubicBezTo>
                    <a:pt x="4318" y="5651246"/>
                    <a:pt x="0" y="5646928"/>
                    <a:pt x="0" y="564172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641721"/>
                  </a:lnTo>
                  <a:lnTo>
                    <a:pt x="9525" y="5641721"/>
                  </a:lnTo>
                  <a:lnTo>
                    <a:pt x="9525" y="5632196"/>
                  </a:lnTo>
                  <a:lnTo>
                    <a:pt x="22628988" y="5632196"/>
                  </a:lnTo>
                  <a:lnTo>
                    <a:pt x="22628988" y="5641721"/>
                  </a:lnTo>
                  <a:lnTo>
                    <a:pt x="22619463" y="564172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5717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customerNumber,customerName,sum(quantityOrdered*priceEach) as order_values from customers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orders using (customerNumber)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join orderdetails using (orderNumber)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where country = "France"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group by customerNumber,customerName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having order_values&gt; 80000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order by order_values desc;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408992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8" y="0"/>
                </a:lnTo>
                <a:lnTo>
                  <a:pt x="2088038" y="2088038"/>
                </a:lnTo>
                <a:lnTo>
                  <a:pt x="0" y="208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66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3425" y="6436762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82856" y="6785812"/>
            <a:ext cx="9581148" cy="3146887"/>
          </a:xfrm>
          <a:custGeom>
            <a:avLst/>
            <a:gdLst/>
            <a:ahLst/>
            <a:cxnLst/>
            <a:rect l="l" t="t" r="r" b="b"/>
            <a:pathLst>
              <a:path w="9581148" h="3146887">
                <a:moveTo>
                  <a:pt x="0" y="0"/>
                </a:moveTo>
                <a:lnTo>
                  <a:pt x="9581148" y="0"/>
                </a:lnTo>
                <a:lnTo>
                  <a:pt x="9581148" y="3146888"/>
                </a:lnTo>
                <a:lnTo>
                  <a:pt x="0" y="3146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0499168" y="-371608"/>
            <a:ext cx="8188859" cy="11553781"/>
            <a:chOff x="0" y="0"/>
            <a:chExt cx="406400" cy="573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573396"/>
            </a:xfrm>
            <a:custGeom>
              <a:avLst/>
              <a:gdLst/>
              <a:ahLst/>
              <a:cxnLst/>
              <a:rect l="l" t="t" r="r" b="b"/>
              <a:pathLst>
                <a:path w="406400" h="573396">
                  <a:moveTo>
                    <a:pt x="0" y="0"/>
                  </a:moveTo>
                  <a:lnTo>
                    <a:pt x="203200" y="0"/>
                  </a:lnTo>
                  <a:lnTo>
                    <a:pt x="406400" y="286698"/>
                  </a:lnTo>
                  <a:lnTo>
                    <a:pt x="203200" y="573396"/>
                  </a:lnTo>
                  <a:lnTo>
                    <a:pt x="0" y="573396"/>
                  </a:lnTo>
                  <a:lnTo>
                    <a:pt x="203200" y="28669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77800" y="-57150"/>
              <a:ext cx="152400" cy="6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 rot="-971065">
            <a:off x="85749" y="5159751"/>
            <a:ext cx="11821875" cy="22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63"/>
              </a:lnSpc>
            </a:pPr>
            <a:r>
              <a:rPr lang="en-US" sz="14758" b="1" i="1">
                <a:solidFill>
                  <a:srgbClr val="31394D"/>
                </a:solidFill>
                <a:latin typeface="Heading Now 61-68 Bold Italics"/>
                <a:ea typeface="Heading Now 61-68 Bold Italics"/>
                <a:cs typeface="Heading Now 61-68 Bold Italics"/>
                <a:sym typeface="Heading Now 61-68 Bold Italics"/>
              </a:rPr>
              <a:t>THANK YOU</a:t>
            </a: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6665167" y="-371608"/>
            <a:ext cx="8188859" cy="11553781"/>
            <a:chOff x="0" y="0"/>
            <a:chExt cx="406400" cy="5733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573396"/>
            </a:xfrm>
            <a:custGeom>
              <a:avLst/>
              <a:gdLst/>
              <a:ahLst/>
              <a:cxnLst/>
              <a:rect l="l" t="t" r="r" b="b"/>
              <a:pathLst>
                <a:path w="406400" h="573396">
                  <a:moveTo>
                    <a:pt x="0" y="0"/>
                  </a:moveTo>
                  <a:lnTo>
                    <a:pt x="203200" y="0"/>
                  </a:lnTo>
                  <a:lnTo>
                    <a:pt x="406400" y="286698"/>
                  </a:lnTo>
                  <a:lnTo>
                    <a:pt x="203200" y="573396"/>
                  </a:lnTo>
                  <a:lnTo>
                    <a:pt x="0" y="573396"/>
                  </a:lnTo>
                  <a:lnTo>
                    <a:pt x="203200" y="28669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8770D">
                    <a:alpha val="100000"/>
                  </a:srgbClr>
                </a:gs>
                <a:gs pos="100000">
                  <a:srgbClr val="FFA80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77800" y="-57150"/>
              <a:ext cx="152400" cy="6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493004" y="5444088"/>
            <a:ext cx="9766296" cy="3814212"/>
          </a:xfrm>
          <a:custGeom>
            <a:avLst/>
            <a:gdLst/>
            <a:ahLst/>
            <a:cxnLst/>
            <a:rect l="l" t="t" r="r" b="b"/>
            <a:pathLst>
              <a:path w="9766296" h="3814212">
                <a:moveTo>
                  <a:pt x="0" y="0"/>
                </a:moveTo>
                <a:lnTo>
                  <a:pt x="9766296" y="0"/>
                </a:lnTo>
                <a:lnTo>
                  <a:pt x="9766296" y="3814212"/>
                </a:lnTo>
                <a:lnTo>
                  <a:pt x="0" y="3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"/>
            </a:stretch>
          </a:blipFill>
        </p:spPr>
      </p:sp>
      <p:sp>
        <p:nvSpPr>
          <p:cNvPr id="12" name="TextBox 12"/>
          <p:cNvSpPr txBox="1"/>
          <p:nvPr/>
        </p:nvSpPr>
        <p:spPr>
          <a:xfrm rot="-971065">
            <a:off x="953780" y="7385267"/>
            <a:ext cx="7140205" cy="7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4660" i="1">
                <a:solidFill>
                  <a:srgbClr val="FFFFFF"/>
                </a:solidFill>
                <a:latin typeface="Heading Now 61-68 Italics"/>
                <a:ea typeface="Heading Now 61-68 Italics"/>
                <a:cs typeface="Heading Now 61-68 Italics"/>
                <a:sym typeface="Heading Now 61-68 Italics"/>
              </a:rPr>
              <a:t>PRESENTED BY NISHANT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4185553" y="8173949"/>
            <a:ext cx="4958218" cy="1244062"/>
          </a:xfrm>
          <a:custGeom>
            <a:avLst/>
            <a:gdLst/>
            <a:ahLst/>
            <a:cxnLst/>
            <a:rect l="l" t="t" r="r" b="b"/>
            <a:pathLst>
              <a:path w="4958218" h="1244062">
                <a:moveTo>
                  <a:pt x="4958218" y="0"/>
                </a:moveTo>
                <a:lnTo>
                  <a:pt x="0" y="0"/>
                </a:lnTo>
                <a:lnTo>
                  <a:pt x="0" y="1244063"/>
                </a:lnTo>
                <a:lnTo>
                  <a:pt x="4958218" y="1244063"/>
                </a:lnTo>
                <a:lnTo>
                  <a:pt x="4958218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191619"/>
            <a:ext cx="16978838" cy="5862488"/>
            <a:chOff x="0" y="0"/>
            <a:chExt cx="22638450" cy="7816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7797546"/>
            </a:xfrm>
            <a:custGeom>
              <a:avLst/>
              <a:gdLst/>
              <a:ahLst/>
              <a:cxnLst/>
              <a:rect l="l" t="t" r="r" b="b"/>
              <a:pathLst>
                <a:path w="22619463" h="7797546">
                  <a:moveTo>
                    <a:pt x="0" y="0"/>
                  </a:moveTo>
                  <a:lnTo>
                    <a:pt x="22619463" y="0"/>
                  </a:lnTo>
                  <a:lnTo>
                    <a:pt x="22619463" y="7797546"/>
                  </a:lnTo>
                  <a:lnTo>
                    <a:pt x="0" y="7797546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7816596"/>
            </a:xfrm>
            <a:custGeom>
              <a:avLst/>
              <a:gdLst/>
              <a:ahLst/>
              <a:cxnLst/>
              <a:rect l="l" t="t" r="r" b="b"/>
              <a:pathLst>
                <a:path w="22638513" h="781659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7807071"/>
                  </a:lnTo>
                  <a:cubicBezTo>
                    <a:pt x="22638513" y="7812277"/>
                    <a:pt x="22634195" y="7816596"/>
                    <a:pt x="22628988" y="7816596"/>
                  </a:cubicBezTo>
                  <a:lnTo>
                    <a:pt x="9525" y="7816596"/>
                  </a:lnTo>
                  <a:cubicBezTo>
                    <a:pt x="4318" y="7816596"/>
                    <a:pt x="0" y="7812277"/>
                    <a:pt x="0" y="780707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807071"/>
                  </a:lnTo>
                  <a:lnTo>
                    <a:pt x="9525" y="7807071"/>
                  </a:lnTo>
                  <a:lnTo>
                    <a:pt x="9525" y="7797546"/>
                  </a:lnTo>
                  <a:lnTo>
                    <a:pt x="22628988" y="7797546"/>
                  </a:lnTo>
                  <a:lnTo>
                    <a:pt x="22628988" y="7807071"/>
                  </a:lnTo>
                  <a:lnTo>
                    <a:pt x="22619463" y="780707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out top 5 customer who have highest credit limit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336287"/>
            <a:chOff x="0" y="0"/>
            <a:chExt cx="22638450" cy="3115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096006"/>
            </a:xfrm>
            <a:custGeom>
              <a:avLst/>
              <a:gdLst/>
              <a:ahLst/>
              <a:cxnLst/>
              <a:rect l="l" t="t" r="r" b="b"/>
              <a:pathLst>
                <a:path w="22619463" h="3096006">
                  <a:moveTo>
                    <a:pt x="0" y="0"/>
                  </a:moveTo>
                  <a:lnTo>
                    <a:pt x="22619463" y="0"/>
                  </a:lnTo>
                  <a:lnTo>
                    <a:pt x="22619463" y="3096006"/>
                  </a:lnTo>
                  <a:lnTo>
                    <a:pt x="0" y="3096006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115056"/>
            </a:xfrm>
            <a:custGeom>
              <a:avLst/>
              <a:gdLst/>
              <a:ahLst/>
              <a:cxnLst/>
              <a:rect l="l" t="t" r="r" b="b"/>
              <a:pathLst>
                <a:path w="22638513" h="311505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105531"/>
                  </a:lnTo>
                  <a:cubicBezTo>
                    <a:pt x="22638513" y="3110738"/>
                    <a:pt x="22634195" y="3115056"/>
                    <a:pt x="22628988" y="3115056"/>
                  </a:cubicBezTo>
                  <a:lnTo>
                    <a:pt x="9525" y="3115056"/>
                  </a:lnTo>
                  <a:cubicBezTo>
                    <a:pt x="4318" y="3115056"/>
                    <a:pt x="0" y="3110738"/>
                    <a:pt x="0" y="310553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105531"/>
                  </a:lnTo>
                  <a:lnTo>
                    <a:pt x="9525" y="3105531"/>
                  </a:lnTo>
                  <a:lnTo>
                    <a:pt x="9525" y="3096006"/>
                  </a:lnTo>
                  <a:lnTo>
                    <a:pt x="22628988" y="3096006"/>
                  </a:lnTo>
                  <a:lnTo>
                    <a:pt x="22628988" y="3105531"/>
                  </a:lnTo>
                  <a:lnTo>
                    <a:pt x="22619463" y="310553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181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customers order by creditLimit desc limit 5;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24375" y="5458950"/>
            <a:ext cx="15961200" cy="3327825"/>
          </a:xfrm>
          <a:custGeom>
            <a:avLst/>
            <a:gdLst/>
            <a:ahLst/>
            <a:cxnLst/>
            <a:rect l="l" t="t" r="r" b="b"/>
            <a:pathLst>
              <a:path w="15961200" h="3327825">
                <a:moveTo>
                  <a:pt x="0" y="0"/>
                </a:moveTo>
                <a:lnTo>
                  <a:pt x="15961200" y="0"/>
                </a:lnTo>
                <a:lnTo>
                  <a:pt x="15961200" y="3327825"/>
                </a:lnTo>
                <a:lnTo>
                  <a:pt x="0" y="3327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198" r="-2019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8" y="18074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83812" y="4009763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7"/>
                </a:lnTo>
                <a:lnTo>
                  <a:pt x="0" y="1789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191619"/>
            <a:ext cx="16978838" cy="5862488"/>
            <a:chOff x="0" y="0"/>
            <a:chExt cx="22638450" cy="7816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7797546"/>
            </a:xfrm>
            <a:custGeom>
              <a:avLst/>
              <a:gdLst/>
              <a:ahLst/>
              <a:cxnLst/>
              <a:rect l="l" t="t" r="r" b="b"/>
              <a:pathLst>
                <a:path w="22619463" h="7797546">
                  <a:moveTo>
                    <a:pt x="0" y="0"/>
                  </a:moveTo>
                  <a:lnTo>
                    <a:pt x="22619463" y="0"/>
                  </a:lnTo>
                  <a:lnTo>
                    <a:pt x="22619463" y="7797546"/>
                  </a:lnTo>
                  <a:lnTo>
                    <a:pt x="0" y="7797546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7816596"/>
            </a:xfrm>
            <a:custGeom>
              <a:avLst/>
              <a:gdLst/>
              <a:ahLst/>
              <a:cxnLst/>
              <a:rect l="l" t="t" r="r" b="b"/>
              <a:pathLst>
                <a:path w="22638513" h="781659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7807071"/>
                  </a:lnTo>
                  <a:cubicBezTo>
                    <a:pt x="22638513" y="7812277"/>
                    <a:pt x="22634195" y="7816596"/>
                    <a:pt x="22628988" y="7816596"/>
                  </a:cubicBezTo>
                  <a:lnTo>
                    <a:pt x="9525" y="7816596"/>
                  </a:lnTo>
                  <a:cubicBezTo>
                    <a:pt x="4318" y="7816596"/>
                    <a:pt x="0" y="7812277"/>
                    <a:pt x="0" y="780707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807071"/>
                  </a:lnTo>
                  <a:lnTo>
                    <a:pt x="9525" y="7807071"/>
                  </a:lnTo>
                  <a:lnTo>
                    <a:pt x="9525" y="7797546"/>
                  </a:lnTo>
                  <a:lnTo>
                    <a:pt x="22628988" y="7797546"/>
                  </a:lnTo>
                  <a:lnTo>
                    <a:pt x="22628988" y="7807071"/>
                  </a:lnTo>
                  <a:lnTo>
                    <a:pt x="22619463" y="780707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Retrive all employees where jobtitle contain word "sale"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336287"/>
            <a:chOff x="0" y="0"/>
            <a:chExt cx="22638450" cy="3115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096006"/>
            </a:xfrm>
            <a:custGeom>
              <a:avLst/>
              <a:gdLst/>
              <a:ahLst/>
              <a:cxnLst/>
              <a:rect l="l" t="t" r="r" b="b"/>
              <a:pathLst>
                <a:path w="22619463" h="3096006">
                  <a:moveTo>
                    <a:pt x="0" y="0"/>
                  </a:moveTo>
                  <a:lnTo>
                    <a:pt x="22619463" y="0"/>
                  </a:lnTo>
                  <a:lnTo>
                    <a:pt x="22619463" y="3096006"/>
                  </a:lnTo>
                  <a:lnTo>
                    <a:pt x="0" y="3096006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115056"/>
            </a:xfrm>
            <a:custGeom>
              <a:avLst/>
              <a:gdLst/>
              <a:ahLst/>
              <a:cxnLst/>
              <a:rect l="l" t="t" r="r" b="b"/>
              <a:pathLst>
                <a:path w="22638513" h="311505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105531"/>
                  </a:lnTo>
                  <a:cubicBezTo>
                    <a:pt x="22638513" y="3110738"/>
                    <a:pt x="22634195" y="3115056"/>
                    <a:pt x="22628988" y="3115056"/>
                  </a:cubicBezTo>
                  <a:lnTo>
                    <a:pt x="9525" y="3115056"/>
                  </a:lnTo>
                  <a:cubicBezTo>
                    <a:pt x="4318" y="3115056"/>
                    <a:pt x="0" y="3110738"/>
                    <a:pt x="0" y="310553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105531"/>
                  </a:lnTo>
                  <a:lnTo>
                    <a:pt x="9525" y="3105531"/>
                  </a:lnTo>
                  <a:lnTo>
                    <a:pt x="9525" y="3096006"/>
                  </a:lnTo>
                  <a:lnTo>
                    <a:pt x="22628988" y="3096006"/>
                  </a:lnTo>
                  <a:lnTo>
                    <a:pt x="22628988" y="3105531"/>
                  </a:lnTo>
                  <a:lnTo>
                    <a:pt x="22619463" y="310553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181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employees where jobTitle regexp "sale";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18074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83812" y="4009763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7"/>
                </a:lnTo>
                <a:lnTo>
                  <a:pt x="0" y="178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72366" y="5215462"/>
            <a:ext cx="15901312" cy="4272000"/>
          </a:xfrm>
          <a:custGeom>
            <a:avLst/>
            <a:gdLst/>
            <a:ahLst/>
            <a:cxnLst/>
            <a:rect l="l" t="t" r="r" b="b"/>
            <a:pathLst>
              <a:path w="15901312" h="4272000">
                <a:moveTo>
                  <a:pt x="0" y="0"/>
                </a:moveTo>
                <a:lnTo>
                  <a:pt x="15901312" y="0"/>
                </a:lnTo>
                <a:lnTo>
                  <a:pt x="15901312" y="4272001"/>
                </a:lnTo>
                <a:lnTo>
                  <a:pt x="0" y="4272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4191619"/>
            <a:ext cx="16978838" cy="5862488"/>
            <a:chOff x="0" y="0"/>
            <a:chExt cx="22638450" cy="78166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7797546"/>
            </a:xfrm>
            <a:custGeom>
              <a:avLst/>
              <a:gdLst/>
              <a:ahLst/>
              <a:cxnLst/>
              <a:rect l="l" t="t" r="r" b="b"/>
              <a:pathLst>
                <a:path w="22619463" h="7797546">
                  <a:moveTo>
                    <a:pt x="0" y="0"/>
                  </a:moveTo>
                  <a:lnTo>
                    <a:pt x="22619463" y="0"/>
                  </a:lnTo>
                  <a:lnTo>
                    <a:pt x="22619463" y="7797546"/>
                  </a:lnTo>
                  <a:lnTo>
                    <a:pt x="0" y="7797546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7816596"/>
            </a:xfrm>
            <a:custGeom>
              <a:avLst/>
              <a:gdLst/>
              <a:ahLst/>
              <a:cxnLst/>
              <a:rect l="l" t="t" r="r" b="b"/>
              <a:pathLst>
                <a:path w="22638513" h="781659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7807071"/>
                  </a:lnTo>
                  <a:cubicBezTo>
                    <a:pt x="22638513" y="7812277"/>
                    <a:pt x="22634195" y="7816596"/>
                    <a:pt x="22628988" y="7816596"/>
                  </a:cubicBezTo>
                  <a:lnTo>
                    <a:pt x="9525" y="7816596"/>
                  </a:lnTo>
                  <a:cubicBezTo>
                    <a:pt x="4318" y="7816596"/>
                    <a:pt x="0" y="7812277"/>
                    <a:pt x="0" y="780707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807071"/>
                  </a:lnTo>
                  <a:lnTo>
                    <a:pt x="9525" y="7807071"/>
                  </a:lnTo>
                  <a:lnTo>
                    <a:pt x="9525" y="7797546"/>
                  </a:lnTo>
                  <a:lnTo>
                    <a:pt x="22628988" y="7797546"/>
                  </a:lnTo>
                  <a:lnTo>
                    <a:pt x="22628988" y="7807071"/>
                  </a:lnTo>
                  <a:lnTo>
                    <a:pt x="22619463" y="780707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Retrive all customers where creditlimit between 20000 and 40000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2336287"/>
            <a:chOff x="0" y="0"/>
            <a:chExt cx="22638450" cy="31150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3096006"/>
            </a:xfrm>
            <a:custGeom>
              <a:avLst/>
              <a:gdLst/>
              <a:ahLst/>
              <a:cxnLst/>
              <a:rect l="l" t="t" r="r" b="b"/>
              <a:pathLst>
                <a:path w="22619463" h="3096006">
                  <a:moveTo>
                    <a:pt x="0" y="0"/>
                  </a:moveTo>
                  <a:lnTo>
                    <a:pt x="22619463" y="0"/>
                  </a:lnTo>
                  <a:lnTo>
                    <a:pt x="22619463" y="3096006"/>
                  </a:lnTo>
                  <a:lnTo>
                    <a:pt x="0" y="3096006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3115056"/>
            </a:xfrm>
            <a:custGeom>
              <a:avLst/>
              <a:gdLst/>
              <a:ahLst/>
              <a:cxnLst/>
              <a:rect l="l" t="t" r="r" b="b"/>
              <a:pathLst>
                <a:path w="22638513" h="3115056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3105531"/>
                  </a:lnTo>
                  <a:cubicBezTo>
                    <a:pt x="22638513" y="3110738"/>
                    <a:pt x="22634195" y="3115056"/>
                    <a:pt x="22628988" y="3115056"/>
                  </a:cubicBezTo>
                  <a:lnTo>
                    <a:pt x="9525" y="3115056"/>
                  </a:lnTo>
                  <a:cubicBezTo>
                    <a:pt x="4318" y="3115056"/>
                    <a:pt x="0" y="3110738"/>
                    <a:pt x="0" y="3105531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105531"/>
                  </a:lnTo>
                  <a:lnTo>
                    <a:pt x="9525" y="3105531"/>
                  </a:lnTo>
                  <a:lnTo>
                    <a:pt x="9525" y="3096006"/>
                  </a:lnTo>
                  <a:lnTo>
                    <a:pt x="22628988" y="3096006"/>
                  </a:lnTo>
                  <a:lnTo>
                    <a:pt x="22628988" y="3105531"/>
                  </a:lnTo>
                  <a:lnTo>
                    <a:pt x="22619463" y="3105531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3181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* from customers where creditLimit between 20000 and 40000;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18074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83812" y="4009763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7"/>
                </a:lnTo>
                <a:lnTo>
                  <a:pt x="0" y="178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52775" y="5877412"/>
            <a:ext cx="16603575" cy="3368888"/>
          </a:xfrm>
          <a:custGeom>
            <a:avLst/>
            <a:gdLst/>
            <a:ahLst/>
            <a:cxnLst/>
            <a:rect l="l" t="t" r="r" b="b"/>
            <a:pathLst>
              <a:path w="16603575" h="3368888">
                <a:moveTo>
                  <a:pt x="0" y="0"/>
                </a:moveTo>
                <a:lnTo>
                  <a:pt x="16603575" y="0"/>
                </a:lnTo>
                <a:lnTo>
                  <a:pt x="16603575" y="3368888"/>
                </a:lnTo>
                <a:lnTo>
                  <a:pt x="0" y="3368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254" r="-1925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768006"/>
            <a:ext cx="16978838" cy="4286138"/>
            <a:chOff x="0" y="0"/>
            <a:chExt cx="22638450" cy="5714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5695823"/>
            </a:xfrm>
            <a:custGeom>
              <a:avLst/>
              <a:gdLst/>
              <a:ahLst/>
              <a:cxnLst/>
              <a:rect l="l" t="t" r="r" b="b"/>
              <a:pathLst>
                <a:path w="22619463" h="5695823">
                  <a:moveTo>
                    <a:pt x="0" y="0"/>
                  </a:moveTo>
                  <a:lnTo>
                    <a:pt x="22619463" y="0"/>
                  </a:lnTo>
                  <a:lnTo>
                    <a:pt x="22619463" y="5695823"/>
                  </a:lnTo>
                  <a:lnTo>
                    <a:pt x="0" y="5695823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5714873"/>
            </a:xfrm>
            <a:custGeom>
              <a:avLst/>
              <a:gdLst/>
              <a:ahLst/>
              <a:cxnLst/>
              <a:rect l="l" t="t" r="r" b="b"/>
              <a:pathLst>
                <a:path w="22638513" h="571487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705348"/>
                  </a:lnTo>
                  <a:cubicBezTo>
                    <a:pt x="22638513" y="5710555"/>
                    <a:pt x="22634195" y="5714873"/>
                    <a:pt x="22628988" y="5714873"/>
                  </a:cubicBezTo>
                  <a:lnTo>
                    <a:pt x="9525" y="5714873"/>
                  </a:lnTo>
                  <a:cubicBezTo>
                    <a:pt x="4318" y="5714873"/>
                    <a:pt x="0" y="5710555"/>
                    <a:pt x="0" y="570534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705348"/>
                  </a:lnTo>
                  <a:lnTo>
                    <a:pt x="9525" y="5705348"/>
                  </a:lnTo>
                  <a:lnTo>
                    <a:pt x="9525" y="5695823"/>
                  </a:lnTo>
                  <a:lnTo>
                    <a:pt x="22628988" y="5695823"/>
                  </a:lnTo>
                  <a:lnTo>
                    <a:pt x="22628988" y="5705348"/>
                  </a:lnTo>
                  <a:lnTo>
                    <a:pt x="22619463" y="570534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Display total order, shipped and pending orders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3346988"/>
            <a:chOff x="0" y="0"/>
            <a:chExt cx="22638450" cy="44626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4443603"/>
            </a:xfrm>
            <a:custGeom>
              <a:avLst/>
              <a:gdLst/>
              <a:ahLst/>
              <a:cxnLst/>
              <a:rect l="l" t="t" r="r" b="b"/>
              <a:pathLst>
                <a:path w="22619463" h="4443603">
                  <a:moveTo>
                    <a:pt x="0" y="0"/>
                  </a:moveTo>
                  <a:lnTo>
                    <a:pt x="22619463" y="0"/>
                  </a:lnTo>
                  <a:lnTo>
                    <a:pt x="22619463" y="4443603"/>
                  </a:lnTo>
                  <a:lnTo>
                    <a:pt x="0" y="4443603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4462653"/>
            </a:xfrm>
            <a:custGeom>
              <a:avLst/>
              <a:gdLst/>
              <a:ahLst/>
              <a:cxnLst/>
              <a:rect l="l" t="t" r="r" b="b"/>
              <a:pathLst>
                <a:path w="22638513" h="446265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4453128"/>
                  </a:lnTo>
                  <a:cubicBezTo>
                    <a:pt x="22638513" y="4458335"/>
                    <a:pt x="22634195" y="4462653"/>
                    <a:pt x="22628988" y="4462653"/>
                  </a:cubicBezTo>
                  <a:lnTo>
                    <a:pt x="9525" y="4462653"/>
                  </a:lnTo>
                  <a:cubicBezTo>
                    <a:pt x="4318" y="4462653"/>
                    <a:pt x="0" y="4458335"/>
                    <a:pt x="0" y="445312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4453128"/>
                  </a:lnTo>
                  <a:lnTo>
                    <a:pt x="9525" y="4453128"/>
                  </a:lnTo>
                  <a:lnTo>
                    <a:pt x="9525" y="4443603"/>
                  </a:lnTo>
                  <a:lnTo>
                    <a:pt x="22628988" y="4443603"/>
                  </a:lnTo>
                  <a:lnTo>
                    <a:pt x="22628988" y="4453128"/>
                  </a:lnTo>
                  <a:lnTo>
                    <a:pt x="22619463" y="445312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45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count(requiredDate) as Total_Orders,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		count(shippedDate) as shipped_orders,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( count(requiredDate) - count(shippedDate)) as pending_orders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Orders;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2646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7500" y="5453550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160669" y="6967800"/>
            <a:ext cx="14267512" cy="2717625"/>
          </a:xfrm>
          <a:custGeom>
            <a:avLst/>
            <a:gdLst/>
            <a:ahLst/>
            <a:cxnLst/>
            <a:rect l="l" t="t" r="r" b="b"/>
            <a:pathLst>
              <a:path w="14267512" h="2717625">
                <a:moveTo>
                  <a:pt x="0" y="0"/>
                </a:moveTo>
                <a:lnTo>
                  <a:pt x="14267513" y="0"/>
                </a:lnTo>
                <a:lnTo>
                  <a:pt x="14267513" y="2717625"/>
                </a:lnTo>
                <a:lnTo>
                  <a:pt x="0" y="2717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768006"/>
            <a:ext cx="16978838" cy="4286138"/>
            <a:chOff x="0" y="0"/>
            <a:chExt cx="22638450" cy="5714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5695823"/>
            </a:xfrm>
            <a:custGeom>
              <a:avLst/>
              <a:gdLst/>
              <a:ahLst/>
              <a:cxnLst/>
              <a:rect l="l" t="t" r="r" b="b"/>
              <a:pathLst>
                <a:path w="22619463" h="5695823">
                  <a:moveTo>
                    <a:pt x="0" y="0"/>
                  </a:moveTo>
                  <a:lnTo>
                    <a:pt x="22619463" y="0"/>
                  </a:lnTo>
                  <a:lnTo>
                    <a:pt x="22619463" y="5695823"/>
                  </a:lnTo>
                  <a:lnTo>
                    <a:pt x="0" y="5695823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5714873"/>
            </a:xfrm>
            <a:custGeom>
              <a:avLst/>
              <a:gdLst/>
              <a:ahLst/>
              <a:cxnLst/>
              <a:rect l="l" t="t" r="r" b="b"/>
              <a:pathLst>
                <a:path w="22638513" h="571487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705348"/>
                  </a:lnTo>
                  <a:cubicBezTo>
                    <a:pt x="22638513" y="5710555"/>
                    <a:pt x="22634195" y="5714873"/>
                    <a:pt x="22628988" y="5714873"/>
                  </a:cubicBezTo>
                  <a:lnTo>
                    <a:pt x="9525" y="5714873"/>
                  </a:lnTo>
                  <a:cubicBezTo>
                    <a:pt x="4318" y="5714873"/>
                    <a:pt x="0" y="5710555"/>
                    <a:pt x="0" y="570534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705348"/>
                  </a:lnTo>
                  <a:lnTo>
                    <a:pt x="9525" y="5705348"/>
                  </a:lnTo>
                  <a:lnTo>
                    <a:pt x="9525" y="5695823"/>
                  </a:lnTo>
                  <a:lnTo>
                    <a:pt x="22628988" y="5695823"/>
                  </a:lnTo>
                  <a:lnTo>
                    <a:pt x="22628988" y="5705348"/>
                  </a:lnTo>
                  <a:lnTo>
                    <a:pt x="22619463" y="570534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Dispaly total order, highest, lowest, avg sale and total payment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3777638"/>
            <a:chOff x="0" y="0"/>
            <a:chExt cx="22638450" cy="50368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5017770"/>
            </a:xfrm>
            <a:custGeom>
              <a:avLst/>
              <a:gdLst/>
              <a:ahLst/>
              <a:cxnLst/>
              <a:rect l="l" t="t" r="r" b="b"/>
              <a:pathLst>
                <a:path w="22619463" h="5017770">
                  <a:moveTo>
                    <a:pt x="0" y="0"/>
                  </a:moveTo>
                  <a:lnTo>
                    <a:pt x="22619463" y="0"/>
                  </a:lnTo>
                  <a:lnTo>
                    <a:pt x="22619463" y="5017770"/>
                  </a:lnTo>
                  <a:lnTo>
                    <a:pt x="0" y="5017770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5036820"/>
            </a:xfrm>
            <a:custGeom>
              <a:avLst/>
              <a:gdLst/>
              <a:ahLst/>
              <a:cxnLst/>
              <a:rect l="l" t="t" r="r" b="b"/>
              <a:pathLst>
                <a:path w="22638513" h="5036820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027295"/>
                  </a:lnTo>
                  <a:cubicBezTo>
                    <a:pt x="22638513" y="5032502"/>
                    <a:pt x="22634195" y="5036820"/>
                    <a:pt x="22628988" y="5036820"/>
                  </a:cubicBezTo>
                  <a:lnTo>
                    <a:pt x="9525" y="5036820"/>
                  </a:lnTo>
                  <a:cubicBezTo>
                    <a:pt x="4318" y="5036820"/>
                    <a:pt x="0" y="5032502"/>
                    <a:pt x="0" y="502729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027295"/>
                  </a:lnTo>
                  <a:lnTo>
                    <a:pt x="9525" y="5027295"/>
                  </a:lnTo>
                  <a:lnTo>
                    <a:pt x="9525" y="5017770"/>
                  </a:lnTo>
                  <a:lnTo>
                    <a:pt x="22628988" y="5017770"/>
                  </a:lnTo>
                  <a:lnTo>
                    <a:pt x="22628988" y="5027295"/>
                  </a:lnTo>
                  <a:lnTo>
                    <a:pt x="22619463" y="5027295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510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sum(amount) as Total_Payment,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max(amount) as Highest_Sale,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min(amount) as Lowest_Sale,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avg(amount) as Avg_Sale,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count(amount) as Total_Transaction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payments;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2646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7500" y="5453550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34836" y="7331062"/>
            <a:ext cx="16719149" cy="1789988"/>
          </a:xfrm>
          <a:custGeom>
            <a:avLst/>
            <a:gdLst/>
            <a:ahLst/>
            <a:cxnLst/>
            <a:rect l="l" t="t" r="r" b="b"/>
            <a:pathLst>
              <a:path w="16719149" h="1789988">
                <a:moveTo>
                  <a:pt x="0" y="0"/>
                </a:moveTo>
                <a:lnTo>
                  <a:pt x="16719149" y="0"/>
                </a:lnTo>
                <a:lnTo>
                  <a:pt x="16719149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" y="0"/>
            <a:ext cx="18288044" cy="8795980"/>
            <a:chOff x="0" y="0"/>
            <a:chExt cx="24384058" cy="11727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1727942"/>
            </a:xfrm>
            <a:custGeom>
              <a:avLst/>
              <a:gdLst/>
              <a:ahLst/>
              <a:cxnLst/>
              <a:rect l="l" t="t" r="r" b="b"/>
              <a:pathLst>
                <a:path w="24384000" h="11727942">
                  <a:moveTo>
                    <a:pt x="0" y="0"/>
                  </a:moveTo>
                  <a:lnTo>
                    <a:pt x="24384000" y="0"/>
                  </a:lnTo>
                  <a:lnTo>
                    <a:pt x="24383364" y="4727448"/>
                  </a:lnTo>
                  <a:lnTo>
                    <a:pt x="0" y="117279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04994" y="5768006"/>
            <a:ext cx="16978838" cy="4286138"/>
            <a:chOff x="0" y="0"/>
            <a:chExt cx="22638450" cy="5714850"/>
          </a:xfrm>
        </p:grpSpPr>
        <p:sp>
          <p:nvSpPr>
            <p:cNvPr id="5" name="Freeform 5"/>
            <p:cNvSpPr/>
            <p:nvPr/>
          </p:nvSpPr>
          <p:spPr>
            <a:xfrm>
              <a:off x="9525" y="9525"/>
              <a:ext cx="22619463" cy="5695823"/>
            </a:xfrm>
            <a:custGeom>
              <a:avLst/>
              <a:gdLst/>
              <a:ahLst/>
              <a:cxnLst/>
              <a:rect l="l" t="t" r="r" b="b"/>
              <a:pathLst>
                <a:path w="22619463" h="5695823">
                  <a:moveTo>
                    <a:pt x="0" y="0"/>
                  </a:moveTo>
                  <a:lnTo>
                    <a:pt x="22619463" y="0"/>
                  </a:lnTo>
                  <a:lnTo>
                    <a:pt x="22619463" y="5695823"/>
                  </a:lnTo>
                  <a:lnTo>
                    <a:pt x="0" y="5695823"/>
                  </a:lnTo>
                  <a:close/>
                </a:path>
              </a:pathLst>
            </a:custGeom>
            <a:solidFill>
              <a:srgbClr val="3D85C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638513" cy="5714873"/>
            </a:xfrm>
            <a:custGeom>
              <a:avLst/>
              <a:gdLst/>
              <a:ahLst/>
              <a:cxnLst/>
              <a:rect l="l" t="t" r="r" b="b"/>
              <a:pathLst>
                <a:path w="22638513" h="571487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705348"/>
                  </a:lnTo>
                  <a:cubicBezTo>
                    <a:pt x="22638513" y="5710555"/>
                    <a:pt x="22634195" y="5714873"/>
                    <a:pt x="22628988" y="5714873"/>
                  </a:cubicBezTo>
                  <a:lnTo>
                    <a:pt x="9525" y="5714873"/>
                  </a:lnTo>
                  <a:cubicBezTo>
                    <a:pt x="4318" y="5714873"/>
                    <a:pt x="0" y="5710555"/>
                    <a:pt x="0" y="570534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705348"/>
                  </a:lnTo>
                  <a:lnTo>
                    <a:pt x="9525" y="5705348"/>
                  </a:lnTo>
                  <a:lnTo>
                    <a:pt x="9525" y="5695823"/>
                  </a:lnTo>
                  <a:lnTo>
                    <a:pt x="22628988" y="5695823"/>
                  </a:lnTo>
                  <a:lnTo>
                    <a:pt x="22628988" y="5705348"/>
                  </a:lnTo>
                  <a:lnTo>
                    <a:pt x="22619463" y="570534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4994" y="131194"/>
            <a:ext cx="16978838" cy="1380038"/>
            <a:chOff x="0" y="0"/>
            <a:chExt cx="22638450" cy="1840050"/>
          </a:xfrm>
        </p:grpSpPr>
        <p:sp>
          <p:nvSpPr>
            <p:cNvPr id="8" name="Freeform 8"/>
            <p:cNvSpPr/>
            <p:nvPr/>
          </p:nvSpPr>
          <p:spPr>
            <a:xfrm>
              <a:off x="9525" y="9525"/>
              <a:ext cx="22619463" cy="1821053"/>
            </a:xfrm>
            <a:custGeom>
              <a:avLst/>
              <a:gdLst/>
              <a:ahLst/>
              <a:cxnLst/>
              <a:rect l="l" t="t" r="r" b="b"/>
              <a:pathLst>
                <a:path w="22619463" h="1821053">
                  <a:moveTo>
                    <a:pt x="0" y="0"/>
                  </a:moveTo>
                  <a:lnTo>
                    <a:pt x="22619463" y="0"/>
                  </a:lnTo>
                  <a:lnTo>
                    <a:pt x="22619463" y="1821053"/>
                  </a:lnTo>
                  <a:lnTo>
                    <a:pt x="0" y="1821053"/>
                  </a:lnTo>
                  <a:close/>
                </a:path>
              </a:pathLst>
            </a:custGeom>
            <a:solidFill>
              <a:srgbClr val="E0666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638513" cy="1840103"/>
            </a:xfrm>
            <a:custGeom>
              <a:avLst/>
              <a:gdLst/>
              <a:ahLst/>
              <a:cxnLst/>
              <a:rect l="l" t="t" r="r" b="b"/>
              <a:pathLst>
                <a:path w="22638513" h="1840103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1830578"/>
                  </a:lnTo>
                  <a:cubicBezTo>
                    <a:pt x="22638513" y="1835785"/>
                    <a:pt x="22634195" y="1840103"/>
                    <a:pt x="22628988" y="1840103"/>
                  </a:cubicBezTo>
                  <a:lnTo>
                    <a:pt x="9525" y="1840103"/>
                  </a:lnTo>
                  <a:cubicBezTo>
                    <a:pt x="4318" y="1840103"/>
                    <a:pt x="0" y="1835785"/>
                    <a:pt x="0" y="183057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830578"/>
                  </a:lnTo>
                  <a:lnTo>
                    <a:pt x="9525" y="1830578"/>
                  </a:lnTo>
                  <a:lnTo>
                    <a:pt x="9525" y="1821053"/>
                  </a:lnTo>
                  <a:lnTo>
                    <a:pt x="22628988" y="1821053"/>
                  </a:lnTo>
                  <a:lnTo>
                    <a:pt x="22628988" y="1830578"/>
                  </a:lnTo>
                  <a:lnTo>
                    <a:pt x="22619463" y="1830578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638450" cy="190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Find first day order and last day order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994" y="1683281"/>
            <a:ext cx="16978838" cy="3777638"/>
            <a:chOff x="0" y="0"/>
            <a:chExt cx="22638450" cy="5036850"/>
          </a:xfrm>
        </p:grpSpPr>
        <p:sp>
          <p:nvSpPr>
            <p:cNvPr id="12" name="Freeform 12"/>
            <p:cNvSpPr/>
            <p:nvPr/>
          </p:nvSpPr>
          <p:spPr>
            <a:xfrm>
              <a:off x="9525" y="9525"/>
              <a:ext cx="22619463" cy="5017770"/>
            </a:xfrm>
            <a:custGeom>
              <a:avLst/>
              <a:gdLst/>
              <a:ahLst/>
              <a:cxnLst/>
              <a:rect l="l" t="t" r="r" b="b"/>
              <a:pathLst>
                <a:path w="22619463" h="5017770">
                  <a:moveTo>
                    <a:pt x="0" y="0"/>
                  </a:moveTo>
                  <a:lnTo>
                    <a:pt x="22619463" y="0"/>
                  </a:lnTo>
                  <a:lnTo>
                    <a:pt x="22619463" y="5017770"/>
                  </a:lnTo>
                  <a:lnTo>
                    <a:pt x="0" y="5017770"/>
                  </a:lnTo>
                  <a:close/>
                </a:path>
              </a:pathLst>
            </a:custGeom>
            <a:solidFill>
              <a:srgbClr val="00938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2638513" cy="5036820"/>
            </a:xfrm>
            <a:custGeom>
              <a:avLst/>
              <a:gdLst/>
              <a:ahLst/>
              <a:cxnLst/>
              <a:rect l="l" t="t" r="r" b="b"/>
              <a:pathLst>
                <a:path w="22638513" h="5036820">
                  <a:moveTo>
                    <a:pt x="9525" y="0"/>
                  </a:moveTo>
                  <a:lnTo>
                    <a:pt x="22628988" y="0"/>
                  </a:lnTo>
                  <a:cubicBezTo>
                    <a:pt x="22634195" y="0"/>
                    <a:pt x="22638513" y="4318"/>
                    <a:pt x="22638513" y="9525"/>
                  </a:cubicBezTo>
                  <a:lnTo>
                    <a:pt x="22638513" y="5027295"/>
                  </a:lnTo>
                  <a:cubicBezTo>
                    <a:pt x="22638513" y="5032502"/>
                    <a:pt x="22634195" y="5036820"/>
                    <a:pt x="22628988" y="5036820"/>
                  </a:cubicBezTo>
                  <a:lnTo>
                    <a:pt x="9525" y="5036820"/>
                  </a:lnTo>
                  <a:cubicBezTo>
                    <a:pt x="4318" y="5036820"/>
                    <a:pt x="0" y="5032502"/>
                    <a:pt x="0" y="502729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027295"/>
                  </a:lnTo>
                  <a:lnTo>
                    <a:pt x="9525" y="5027295"/>
                  </a:lnTo>
                  <a:lnTo>
                    <a:pt x="9525" y="5017770"/>
                  </a:lnTo>
                  <a:lnTo>
                    <a:pt x="22628988" y="5017770"/>
                  </a:lnTo>
                  <a:lnTo>
                    <a:pt x="22628988" y="5027295"/>
                  </a:lnTo>
                  <a:lnTo>
                    <a:pt x="22619463" y="5027295"/>
                  </a:lnTo>
                  <a:lnTo>
                    <a:pt x="22619463" y="9525"/>
                  </a:lnTo>
                  <a:lnTo>
                    <a:pt x="22628988" y="9525"/>
                  </a:lnTo>
                  <a:lnTo>
                    <a:pt x="22628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22638450" cy="510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 max(paymentDate) as recent_last_date,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min(paymentDate) as oldest_data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from payments;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8" y="2264618"/>
            <a:ext cx="2088038" cy="2088037"/>
          </a:xfrm>
          <a:custGeom>
            <a:avLst/>
            <a:gdLst/>
            <a:ahLst/>
            <a:cxnLst/>
            <a:rect l="l" t="t" r="r" b="b"/>
            <a:pathLst>
              <a:path w="2088038" h="2088037">
                <a:moveTo>
                  <a:pt x="0" y="0"/>
                </a:moveTo>
                <a:lnTo>
                  <a:pt x="2088038" y="0"/>
                </a:lnTo>
                <a:lnTo>
                  <a:pt x="2088038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" y="-222813"/>
            <a:ext cx="2088038" cy="2088038"/>
          </a:xfrm>
          <a:custGeom>
            <a:avLst/>
            <a:gdLst/>
            <a:ahLst/>
            <a:cxnLst/>
            <a:rect l="l" t="t" r="r" b="b"/>
            <a:pathLst>
              <a:path w="2088038" h="2088038">
                <a:moveTo>
                  <a:pt x="0" y="0"/>
                </a:moveTo>
                <a:lnTo>
                  <a:pt x="2088037" y="0"/>
                </a:lnTo>
                <a:lnTo>
                  <a:pt x="2088037" y="2088037"/>
                </a:lnTo>
                <a:lnTo>
                  <a:pt x="0" y="208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7500" y="5453550"/>
            <a:ext cx="1954725" cy="1789988"/>
          </a:xfrm>
          <a:custGeom>
            <a:avLst/>
            <a:gdLst/>
            <a:ahLst/>
            <a:cxnLst/>
            <a:rect l="l" t="t" r="r" b="b"/>
            <a:pathLst>
              <a:path w="1954725" h="1789988">
                <a:moveTo>
                  <a:pt x="0" y="0"/>
                </a:moveTo>
                <a:lnTo>
                  <a:pt x="1954725" y="0"/>
                </a:lnTo>
                <a:lnTo>
                  <a:pt x="1954725" y="1789988"/>
                </a:lnTo>
                <a:lnTo>
                  <a:pt x="0" y="17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394072" y="6596587"/>
            <a:ext cx="7499850" cy="1967175"/>
          </a:xfrm>
          <a:custGeom>
            <a:avLst/>
            <a:gdLst/>
            <a:ahLst/>
            <a:cxnLst/>
            <a:rect l="l" t="t" r="r" b="b"/>
            <a:pathLst>
              <a:path w="7499850" h="1967175">
                <a:moveTo>
                  <a:pt x="0" y="0"/>
                </a:moveTo>
                <a:lnTo>
                  <a:pt x="7499850" y="0"/>
                </a:lnTo>
                <a:lnTo>
                  <a:pt x="7499850" y="1967175"/>
                </a:lnTo>
                <a:lnTo>
                  <a:pt x="0" y="1967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</Words>
  <Application>Microsoft Office PowerPoint</Application>
  <PresentationFormat>Custom</PresentationFormat>
  <Paragraphs>265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Heading Now 61-68 Italics</vt:lpstr>
      <vt:lpstr>Heading Now 61-68 Bold Italics</vt:lpstr>
      <vt:lpstr>Calibri</vt:lpstr>
      <vt:lpstr>Arial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sale analysis using sql.pptx</dc:title>
  <cp:lastModifiedBy>NISHANT kumar</cp:lastModifiedBy>
  <cp:revision>2</cp:revision>
  <dcterms:created xsi:type="dcterms:W3CDTF">2006-08-16T00:00:00Z</dcterms:created>
  <dcterms:modified xsi:type="dcterms:W3CDTF">2025-01-18T12:56:00Z</dcterms:modified>
  <dc:identifier>DAGcjAyYZ6g</dc:identifier>
</cp:coreProperties>
</file>